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7"/>
  </p:notesMasterIdLst>
  <p:handoutMasterIdLst>
    <p:handoutMasterId r:id="rId68"/>
  </p:handoutMasterIdLst>
  <p:sldIdLst>
    <p:sldId id="329" r:id="rId2"/>
    <p:sldId id="303" r:id="rId3"/>
    <p:sldId id="258" r:id="rId4"/>
    <p:sldId id="260" r:id="rId5"/>
    <p:sldId id="261" r:id="rId6"/>
    <p:sldId id="296" r:id="rId7"/>
    <p:sldId id="347" r:id="rId8"/>
    <p:sldId id="310" r:id="rId9"/>
    <p:sldId id="284"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6" r:id="rId26"/>
    <p:sldId id="348" r:id="rId27"/>
    <p:sldId id="355" r:id="rId28"/>
    <p:sldId id="457" r:id="rId29"/>
    <p:sldId id="458" r:id="rId30"/>
    <p:sldId id="459" r:id="rId31"/>
    <p:sldId id="460" r:id="rId32"/>
    <p:sldId id="461" r:id="rId33"/>
    <p:sldId id="470" r:id="rId34"/>
    <p:sldId id="489" r:id="rId35"/>
    <p:sldId id="490" r:id="rId36"/>
    <p:sldId id="491" r:id="rId37"/>
    <p:sldId id="492" r:id="rId38"/>
    <p:sldId id="493" r:id="rId39"/>
    <p:sldId id="495" r:id="rId40"/>
    <p:sldId id="496" r:id="rId41"/>
    <p:sldId id="497" r:id="rId42"/>
    <p:sldId id="498" r:id="rId43"/>
    <p:sldId id="494" r:id="rId44"/>
    <p:sldId id="463" r:id="rId45"/>
    <p:sldId id="464" r:id="rId46"/>
    <p:sldId id="465" r:id="rId47"/>
    <p:sldId id="467" r:id="rId48"/>
    <p:sldId id="468" r:id="rId49"/>
    <p:sldId id="469" r:id="rId50"/>
    <p:sldId id="471" r:id="rId51"/>
    <p:sldId id="472" r:id="rId52"/>
    <p:sldId id="473" r:id="rId53"/>
    <p:sldId id="474" r:id="rId54"/>
    <p:sldId id="476" r:id="rId55"/>
    <p:sldId id="477" r:id="rId56"/>
    <p:sldId id="479" r:id="rId57"/>
    <p:sldId id="480" r:id="rId58"/>
    <p:sldId id="481" r:id="rId59"/>
    <p:sldId id="482" r:id="rId60"/>
    <p:sldId id="483" r:id="rId61"/>
    <p:sldId id="484" r:id="rId62"/>
    <p:sldId id="485" r:id="rId63"/>
    <p:sldId id="486" r:id="rId64"/>
    <p:sldId id="487" r:id="rId65"/>
    <p:sldId id="488"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6699"/>
    <a:srgbClr val="006600"/>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4" autoAdjust="0"/>
    <p:restoredTop sz="64564" autoAdjust="0"/>
  </p:normalViewPr>
  <p:slideViewPr>
    <p:cSldViewPr>
      <p:cViewPr varScale="1">
        <p:scale>
          <a:sx n="48" d="100"/>
          <a:sy n="48" d="100"/>
        </p:scale>
        <p:origin x="195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BA72EE40-B857-4D4C-9F39-D21CAB7380E6}" type="slidenum">
              <a:rPr lang="zh-CN" altLang="en-US"/>
              <a:pPr>
                <a:defRPr/>
              </a:pPr>
              <a:t>‹#›</a:t>
            </a:fld>
            <a:endParaRPr lang="en-US" altLang="zh-CN"/>
          </a:p>
        </p:txBody>
      </p:sp>
    </p:spTree>
    <p:extLst>
      <p:ext uri="{BB962C8B-B14F-4D97-AF65-F5344CB8AC3E}">
        <p14:creationId xmlns:p14="http://schemas.microsoft.com/office/powerpoint/2010/main" val="197148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3845D4F7-810C-4D35-895D-4AD616544E8E}" type="slidenum">
              <a:rPr lang="zh-CN" altLang="en-US"/>
              <a:pPr>
                <a:defRPr/>
              </a:pPr>
              <a:t>‹#›</a:t>
            </a:fld>
            <a:endParaRPr lang="en-US" altLang="zh-CN"/>
          </a:p>
        </p:txBody>
      </p:sp>
    </p:spTree>
    <p:extLst>
      <p:ext uri="{BB962C8B-B14F-4D97-AF65-F5344CB8AC3E}">
        <p14:creationId xmlns:p14="http://schemas.microsoft.com/office/powerpoint/2010/main" val="16016869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smtClean="0">
                <a:ea typeface="宋体" charset="-122"/>
              </a:rPr>
              <a:t>网络层及以下的各层实现了网络中主机之间的通信，但是数据通信不是最终的目的</a:t>
            </a:r>
            <a:r>
              <a:rPr lang="en-US" altLang="zh-CN" dirty="0" smtClean="0">
                <a:ea typeface="宋体" charset="-122"/>
              </a:rPr>
              <a:t>;</a:t>
            </a:r>
          </a:p>
          <a:p>
            <a:pPr eaLnBrk="1" hangingPunct="1">
              <a:spcBef>
                <a:spcPct val="0"/>
              </a:spcBef>
            </a:pPr>
            <a:r>
              <a:rPr lang="zh-CN" altLang="en-US" dirty="0" smtClean="0">
                <a:ea typeface="宋体" charset="-122"/>
              </a:rPr>
              <a:t>计算机网络最本质的活动是分布在不同地理位置的主机之间的进程通信，以实现各种网络服务功能</a:t>
            </a:r>
            <a:r>
              <a:rPr lang="en-US" altLang="zh-CN" dirty="0" smtClean="0">
                <a:ea typeface="宋体" charset="-122"/>
              </a:rPr>
              <a:t>;</a:t>
            </a:r>
          </a:p>
          <a:p>
            <a:pPr eaLnBrk="1" hangingPunct="1">
              <a:spcBef>
                <a:spcPct val="0"/>
              </a:spcBef>
            </a:pPr>
            <a:r>
              <a:rPr lang="zh-CN" altLang="en-US" dirty="0" smtClean="0">
                <a:ea typeface="宋体" charset="-122"/>
              </a:rPr>
              <a:t>设置传输层的主要目的就是要实现分布式进程通信。 </a:t>
            </a:r>
            <a:endParaRPr lang="en-US" altLang="zh-CN" dirty="0" smtClean="0">
              <a:ea typeface="宋体" charset="-122"/>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b="1" dirty="0" smtClean="0">
                <a:ea typeface="楷体_GB2312" pitchFamily="49" charset="-122"/>
              </a:rPr>
              <a:t>进程和进程通信是操作系统中的一个最基本的概念：程序是一个在时间上按照严格次序的前后相继的操作序列，是一个静态的概念、进程是一个动态的概念，它是一个程序对某个数据集的执行过程；</a:t>
            </a: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sz="1200" b="1" dirty="0" smtClean="0">
                <a:latin typeface="楷体_GB2312" pitchFamily="49" charset="-122"/>
                <a:ea typeface="楷体_GB2312" pitchFamily="49" charset="-122"/>
              </a:rPr>
              <a:t>用户共享的网络资源及网络所能提供的服务功能最终是通过网络环境中的分布式进程通信来实现</a:t>
            </a:r>
            <a:endParaRPr lang="zh-CN" altLang="en-US" sz="1200" b="1" dirty="0" smtClean="0">
              <a:ea typeface="楷体_GB2312" pitchFamily="49" charset="-122"/>
            </a:endParaRPr>
          </a:p>
          <a:p>
            <a:pPr eaLnBrk="1" hangingPunct="1">
              <a:spcBef>
                <a:spcPct val="0"/>
              </a:spcBef>
            </a:pPr>
            <a:endParaRPr lang="zh-CN" altLang="en-US" dirty="0" smtClean="0">
              <a:ea typeface="宋体" charset="-122"/>
            </a:endParaRPr>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292CD32-EC68-4048-9E3D-9F28CEC5ECF2}" type="slidenum">
              <a:rPr lang="zh-CN" altLang="en-US" smtClean="0">
                <a:latin typeface="Tahoma" pitchFamily="34" charset="0"/>
              </a:rPr>
              <a:pPr eaLnBrk="1" hangingPunct="1"/>
              <a:t>1</a:t>
            </a:fld>
            <a:endParaRPr lang="zh-CN" altLang="en-US" smtClean="0">
              <a:latin typeface="Tahoma" pitchFamily="34" charset="0"/>
            </a:endParaRPr>
          </a:p>
        </p:txBody>
      </p:sp>
    </p:spTree>
    <p:extLst>
      <p:ext uri="{BB962C8B-B14F-4D97-AF65-F5344CB8AC3E}">
        <p14:creationId xmlns:p14="http://schemas.microsoft.com/office/powerpoint/2010/main" val="3780611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3C319AC-B687-40E3-97DA-7069A9F26660}" type="slidenum">
              <a:rPr lang="en-US" altLang="zh-CN" smtClean="0">
                <a:latin typeface="Tahoma" pitchFamily="34" charset="0"/>
              </a:rPr>
              <a:pPr eaLnBrk="1" hangingPunct="1"/>
              <a:t>10</a:t>
            </a:fld>
            <a:endParaRPr lang="en-US" altLang="zh-CN" smtClean="0">
              <a:latin typeface="Tahoma"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20192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63052E-01E4-4537-BB21-1A4ABC58CC6F}" type="slidenum">
              <a:rPr lang="en-US" altLang="zh-CN" smtClean="0">
                <a:latin typeface="Tahoma" pitchFamily="34" charset="0"/>
              </a:rPr>
              <a:pPr eaLnBrk="1" hangingPunct="1"/>
              <a:t>11</a:t>
            </a:fld>
            <a:endParaRPr lang="en-US" altLang="zh-CN" smtClean="0">
              <a:latin typeface="Tahoma"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序号范围是</a:t>
            </a:r>
            <a:r>
              <a:rPr lang="en-US" altLang="zh-CN" dirty="0" smtClean="0">
                <a:ea typeface="宋体" charset="-122"/>
              </a:rPr>
              <a:t>[0</a:t>
            </a:r>
            <a:r>
              <a:rPr lang="zh-CN" altLang="en-US" dirty="0" smtClean="0">
                <a:ea typeface="宋体" charset="-122"/>
              </a:rPr>
              <a:t>， </a:t>
            </a:r>
            <a:r>
              <a:rPr lang="en-US" altLang="zh-CN" dirty="0" smtClean="0">
                <a:ea typeface="宋体" charset="-122"/>
              </a:rPr>
              <a:t>2 32- 1] </a:t>
            </a:r>
            <a:r>
              <a:rPr lang="zh-CN" altLang="en-US" dirty="0" smtClean="0">
                <a:ea typeface="宋体" charset="-122"/>
              </a:rPr>
              <a:t>，共</a:t>
            </a:r>
            <a:r>
              <a:rPr lang="en-US" altLang="zh-CN" dirty="0" smtClean="0">
                <a:ea typeface="宋体" charset="-122"/>
              </a:rPr>
              <a:t>232 (</a:t>
            </a:r>
            <a:r>
              <a:rPr lang="zh-CN" altLang="en-US" dirty="0" smtClean="0">
                <a:ea typeface="宋体" charset="-122"/>
              </a:rPr>
              <a:t>即</a:t>
            </a:r>
            <a:r>
              <a:rPr lang="en-US" altLang="zh-CN" dirty="0" smtClean="0">
                <a:ea typeface="宋体" charset="-122"/>
              </a:rPr>
              <a:t>4 284 967 296) </a:t>
            </a:r>
            <a:r>
              <a:rPr lang="zh-CN" altLang="en-US" dirty="0" smtClean="0">
                <a:ea typeface="宋体" charset="-122"/>
              </a:rPr>
              <a:t>个序号。序号增加到</a:t>
            </a:r>
            <a:r>
              <a:rPr lang="en-US" altLang="zh-CN" dirty="0" smtClean="0">
                <a:ea typeface="宋体" charset="-122"/>
              </a:rPr>
              <a:t>232 - 1 </a:t>
            </a:r>
            <a:r>
              <a:rPr lang="zh-CN" altLang="en-US" dirty="0" smtClean="0">
                <a:ea typeface="宋体" charset="-122"/>
              </a:rPr>
              <a:t>后，下一个序号就又回到</a:t>
            </a:r>
            <a:r>
              <a:rPr lang="en-US" altLang="zh-CN" dirty="0" smtClean="0">
                <a:ea typeface="宋体" charset="-122"/>
              </a:rPr>
              <a:t>00 </a:t>
            </a:r>
            <a:r>
              <a:rPr lang="zh-CN" altLang="en-US" dirty="0" smtClean="0">
                <a:ea typeface="宋体" charset="-122"/>
              </a:rPr>
              <a:t>也就是说，序号使用</a:t>
            </a:r>
            <a:r>
              <a:rPr lang="en-US" altLang="zh-CN" dirty="0" smtClean="0">
                <a:ea typeface="宋体" charset="-122"/>
              </a:rPr>
              <a:t>mod 232 </a:t>
            </a:r>
            <a:r>
              <a:rPr lang="zh-CN" altLang="en-US" dirty="0" smtClean="0">
                <a:ea typeface="宋体" charset="-122"/>
              </a:rPr>
              <a:t>运算。</a:t>
            </a:r>
            <a:r>
              <a:rPr lang="en-US" altLang="zh-CN" dirty="0" smtClean="0">
                <a:ea typeface="宋体" charset="-122"/>
              </a:rPr>
              <a:t>TCP </a:t>
            </a:r>
            <a:r>
              <a:rPr lang="zh-CN" altLang="en-US" dirty="0" smtClean="0">
                <a:ea typeface="宋体" charset="-122"/>
              </a:rPr>
              <a:t>是面向字节流的。</a:t>
            </a:r>
            <a:endParaRPr lang="en-US" altLang="zh-CN" dirty="0" smtClean="0">
              <a:ea typeface="宋体" charset="-122"/>
            </a:endParaRPr>
          </a:p>
          <a:p>
            <a:r>
              <a:rPr lang="zh-CN" altLang="en-US" dirty="0" smtClean="0">
                <a:ea typeface="宋体" charset="-122"/>
              </a:rPr>
              <a:t>例如，一报文段的序号字段值是</a:t>
            </a:r>
            <a:r>
              <a:rPr lang="en-US" altLang="zh-CN" dirty="0" smtClean="0">
                <a:ea typeface="宋体" charset="-122"/>
              </a:rPr>
              <a:t>301.</a:t>
            </a:r>
            <a:r>
              <a:rPr lang="zh-CN" altLang="en-US" dirty="0" smtClean="0">
                <a:ea typeface="宋体" charset="-122"/>
              </a:rPr>
              <a:t>而携带的数据共有</a:t>
            </a:r>
            <a:r>
              <a:rPr lang="en-US" altLang="zh-CN" dirty="0" smtClean="0">
                <a:ea typeface="宋体" charset="-122"/>
              </a:rPr>
              <a:t>100</a:t>
            </a:r>
            <a:r>
              <a:rPr lang="zh-CN" altLang="en-US" dirty="0" smtClean="0">
                <a:ea typeface="宋体" charset="-122"/>
              </a:rPr>
              <a:t>字节。这就表明</a:t>
            </a:r>
            <a:r>
              <a:rPr lang="en-US" altLang="zh-CN" dirty="0" smtClean="0">
                <a:ea typeface="宋体" charset="-122"/>
              </a:rPr>
              <a:t>:</a:t>
            </a:r>
            <a:r>
              <a:rPr lang="zh-CN" altLang="en-US" dirty="0" smtClean="0">
                <a:ea typeface="宋体" charset="-122"/>
              </a:rPr>
              <a:t>本报文段的数据的第一个字节的序号是</a:t>
            </a:r>
            <a:r>
              <a:rPr lang="en-US" altLang="zh-CN" dirty="0" smtClean="0">
                <a:ea typeface="宋体" charset="-122"/>
              </a:rPr>
              <a:t>30 1.</a:t>
            </a:r>
            <a:r>
              <a:rPr lang="zh-CN" altLang="en-US" dirty="0" smtClean="0">
                <a:ea typeface="宋体" charset="-122"/>
              </a:rPr>
              <a:t>最后一个字节的序号是</a:t>
            </a:r>
            <a:r>
              <a:rPr lang="en-US" altLang="zh-CN" dirty="0" smtClean="0">
                <a:ea typeface="宋体" charset="-122"/>
              </a:rPr>
              <a:t>400</a:t>
            </a:r>
            <a:endParaRPr lang="zh-CN" altLang="zh-CN" dirty="0" smtClean="0">
              <a:ea typeface="宋体" charset="-122"/>
            </a:endParaRPr>
          </a:p>
        </p:txBody>
      </p:sp>
    </p:spTree>
    <p:extLst>
      <p:ext uri="{BB962C8B-B14F-4D97-AF65-F5344CB8AC3E}">
        <p14:creationId xmlns:p14="http://schemas.microsoft.com/office/powerpoint/2010/main" val="17703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04E2102-2E64-4B8F-8F3F-AA124434FA46}" type="slidenum">
              <a:rPr lang="en-US" altLang="zh-CN" smtClean="0">
                <a:latin typeface="Tahoma" pitchFamily="34" charset="0"/>
              </a:rPr>
              <a:pPr eaLnBrk="1" hangingPunct="1"/>
              <a:t>12</a:t>
            </a:fld>
            <a:endParaRPr lang="en-US" altLang="zh-CN" smtClean="0">
              <a:latin typeface="Tahoma"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期望收到对方下一个报文段的第一个数据字节的序号。例如， </a:t>
            </a:r>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正确收到了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发送过来的一个报文段，其序号字段值是</a:t>
            </a:r>
            <a:r>
              <a:rPr lang="en-US" altLang="zh-CN" sz="1200" b="0" i="0" u="none" strike="noStrike" kern="1200" baseline="0" dirty="0" smtClean="0">
                <a:solidFill>
                  <a:schemeClr val="tx1"/>
                </a:solidFill>
                <a:latin typeface="Arial" charset="0"/>
                <a:ea typeface="宋体" pitchFamily="2" charset="-122"/>
                <a:cs typeface="+mn-cs"/>
              </a:rPr>
              <a:t>501.</a:t>
            </a:r>
            <a:r>
              <a:rPr lang="zh-CN" altLang="en-US" sz="1200" b="0" i="0" u="none" strike="noStrike" kern="1200" baseline="0" dirty="0" smtClean="0">
                <a:solidFill>
                  <a:schemeClr val="tx1"/>
                </a:solidFill>
                <a:latin typeface="Arial" charset="0"/>
                <a:ea typeface="宋体" pitchFamily="2" charset="-122"/>
                <a:cs typeface="+mn-cs"/>
              </a:rPr>
              <a:t>而数据长度是</a:t>
            </a:r>
            <a:r>
              <a:rPr lang="en-US" altLang="zh-CN" sz="1200" b="0" i="0" u="none" strike="noStrike" kern="1200" baseline="0" dirty="0" smtClean="0">
                <a:solidFill>
                  <a:schemeClr val="tx1"/>
                </a:solidFill>
                <a:latin typeface="Arial" charset="0"/>
                <a:ea typeface="宋体" pitchFamily="2" charset="-122"/>
                <a:cs typeface="+mn-cs"/>
              </a:rPr>
              <a:t>200 </a:t>
            </a:r>
            <a:r>
              <a:rPr lang="zh-CN" altLang="en-US" sz="1200" b="0" i="0" u="none" strike="noStrike" kern="1200" baseline="0" dirty="0" smtClean="0">
                <a:solidFill>
                  <a:schemeClr val="tx1"/>
                </a:solidFill>
                <a:latin typeface="Arial" charset="0"/>
                <a:ea typeface="宋体" pitchFamily="2" charset="-122"/>
                <a:cs typeface="+mn-cs"/>
              </a:rPr>
              <a:t>宇节</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序号</a:t>
            </a:r>
            <a:r>
              <a:rPr lang="en-US" altLang="zh-CN" sz="1200" b="0" i="0" u="none" strike="noStrike" kern="1200" baseline="0" dirty="0" smtClean="0">
                <a:solidFill>
                  <a:schemeClr val="tx1"/>
                </a:solidFill>
                <a:latin typeface="Arial" charset="0"/>
                <a:ea typeface="宋体" pitchFamily="2" charset="-122"/>
                <a:cs typeface="+mn-cs"/>
              </a:rPr>
              <a:t>501- 700). </a:t>
            </a:r>
            <a:r>
              <a:rPr lang="zh-CN" altLang="en-US" sz="1200" b="0" i="0" u="none" strike="noStrike" kern="1200" baseline="0" dirty="0" smtClean="0">
                <a:solidFill>
                  <a:schemeClr val="tx1"/>
                </a:solidFill>
                <a:latin typeface="Arial" charset="0"/>
                <a:ea typeface="宋体" pitchFamily="2" charset="-122"/>
                <a:cs typeface="+mn-cs"/>
              </a:rPr>
              <a:t>这表明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正确收到了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发送的到序号</a:t>
            </a:r>
            <a:r>
              <a:rPr lang="en-US" altLang="zh-CN" sz="1200" b="0" i="0" u="none" strike="noStrike" kern="1200" baseline="0" dirty="0" smtClean="0">
                <a:solidFill>
                  <a:schemeClr val="tx1"/>
                </a:solidFill>
                <a:latin typeface="Arial" charset="0"/>
                <a:ea typeface="宋体" pitchFamily="2" charset="-122"/>
                <a:cs typeface="+mn-cs"/>
              </a:rPr>
              <a:t>700 </a:t>
            </a:r>
            <a:r>
              <a:rPr lang="zh-CN" altLang="en-US" sz="1200" b="0" i="0" u="none" strike="noStrike" kern="1200" baseline="0" dirty="0" smtClean="0">
                <a:solidFill>
                  <a:schemeClr val="tx1"/>
                </a:solidFill>
                <a:latin typeface="Arial" charset="0"/>
                <a:ea typeface="宋体" pitchFamily="2" charset="-122"/>
                <a:cs typeface="+mn-cs"/>
              </a:rPr>
              <a:t>为止的数据。因此</a:t>
            </a:r>
            <a:r>
              <a:rPr lang="en-US" altLang="zh-CN" sz="1200" b="0" i="0" u="none" strike="noStrike" kern="1200" baseline="0" dirty="0" smtClean="0">
                <a:solidFill>
                  <a:schemeClr val="tx1"/>
                </a:solidFill>
                <a:latin typeface="Arial" charset="0"/>
                <a:ea typeface="宋体" pitchFamily="2" charset="-122"/>
                <a:cs typeface="+mn-cs"/>
              </a:rPr>
              <a:t>. B </a:t>
            </a:r>
            <a:r>
              <a:rPr lang="zh-CN" altLang="en-US" sz="1200" b="0" i="0" u="none" strike="noStrike" kern="1200" baseline="0" dirty="0" smtClean="0">
                <a:solidFill>
                  <a:schemeClr val="tx1"/>
                </a:solidFill>
                <a:latin typeface="Arial" charset="0"/>
                <a:ea typeface="宋体" pitchFamily="2" charset="-122"/>
                <a:cs typeface="+mn-cs"/>
              </a:rPr>
              <a:t>期望收到</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a:t>
            </a:r>
            <a:r>
              <a:rPr lang="en-US" altLang="zh-CN" sz="1200" b="0" i="0" u="none" strike="noStrike" kern="1200" baseline="0" dirty="0" smtClean="0">
                <a:solidFill>
                  <a:schemeClr val="tx1"/>
                </a:solidFill>
                <a:latin typeface="Arial" charset="0"/>
                <a:ea typeface="宋体" pitchFamily="2" charset="-122"/>
                <a:cs typeface="+mn-cs"/>
              </a:rPr>
              <a:t>F</a:t>
            </a:r>
            <a:r>
              <a:rPr lang="zh-CN" altLang="en-US" sz="1200" b="0" i="0" u="none" strike="noStrike" kern="1200" baseline="0" dirty="0" smtClean="0">
                <a:solidFill>
                  <a:schemeClr val="tx1"/>
                </a:solidFill>
                <a:latin typeface="Arial" charset="0"/>
                <a:ea typeface="宋体" pitchFamily="2" charset="-122"/>
                <a:cs typeface="+mn-cs"/>
              </a:rPr>
              <a:t>一个数据序号是</a:t>
            </a:r>
            <a:r>
              <a:rPr lang="en-US" altLang="zh-CN" sz="1200" b="0" i="0" u="none" strike="noStrike" kern="1200" baseline="0" dirty="0" smtClean="0">
                <a:solidFill>
                  <a:schemeClr val="tx1"/>
                </a:solidFill>
                <a:latin typeface="Arial" charset="0"/>
                <a:ea typeface="宋体" pitchFamily="2" charset="-122"/>
                <a:cs typeface="+mn-cs"/>
              </a:rPr>
              <a:t>701</a:t>
            </a:r>
            <a:endParaRPr lang="zh-CN" altLang="zh-CN" dirty="0" smtClean="0">
              <a:ea typeface="宋体" charset="-122"/>
            </a:endParaRPr>
          </a:p>
        </p:txBody>
      </p:sp>
    </p:spTree>
    <p:extLst>
      <p:ext uri="{BB962C8B-B14F-4D97-AF65-F5344CB8AC3E}">
        <p14:creationId xmlns:p14="http://schemas.microsoft.com/office/powerpoint/2010/main" val="3472048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03A5940-A246-490E-B94C-10B1283EC436}" type="slidenum">
              <a:rPr lang="en-US" altLang="zh-CN" smtClean="0">
                <a:latin typeface="Tahoma" pitchFamily="34" charset="0"/>
              </a:rPr>
              <a:pPr eaLnBrk="1" hangingPunct="1"/>
              <a:t>13</a:t>
            </a:fld>
            <a:endParaRPr lang="en-US" altLang="zh-CN" smtClean="0">
              <a:latin typeface="Tahoma"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由于</a:t>
            </a:r>
            <a:r>
              <a:rPr lang="en-US" altLang="zh-CN" sz="1200" b="0" i="0" u="none" strike="noStrike" kern="1200" baseline="0" dirty="0" smtClean="0">
                <a:solidFill>
                  <a:schemeClr val="tx1"/>
                </a:solidFill>
                <a:latin typeface="Arial" charset="0"/>
                <a:ea typeface="宋体" pitchFamily="2" charset="-122"/>
                <a:cs typeface="+mn-cs"/>
              </a:rPr>
              <a:t>4 </a:t>
            </a:r>
            <a:r>
              <a:rPr lang="zh-CN" altLang="en-US" sz="1200" b="0" i="0" u="none" strike="noStrike" kern="1200" baseline="0" dirty="0" smtClean="0">
                <a:solidFill>
                  <a:schemeClr val="tx1"/>
                </a:solidFill>
                <a:latin typeface="Arial" charset="0"/>
                <a:ea typeface="宋体" pitchFamily="2" charset="-122"/>
                <a:cs typeface="+mn-cs"/>
              </a:rPr>
              <a:t>位二进制数能够表示的最大卡进制数字是</a:t>
            </a:r>
            <a:r>
              <a:rPr lang="en-US" altLang="zh-CN" sz="1200" b="0" i="0" u="none" strike="noStrike" kern="1200" baseline="0" dirty="0" smtClean="0">
                <a:solidFill>
                  <a:schemeClr val="tx1"/>
                </a:solidFill>
                <a:latin typeface="Arial" charset="0"/>
                <a:ea typeface="宋体" pitchFamily="2" charset="-122"/>
                <a:cs typeface="+mn-cs"/>
              </a:rPr>
              <a:t>15. </a:t>
            </a:r>
            <a:r>
              <a:rPr lang="zh-CN" altLang="en-US" sz="1200" b="0" i="0" u="none" strike="noStrike" kern="1200" baseline="0" dirty="0" smtClean="0">
                <a:solidFill>
                  <a:schemeClr val="tx1"/>
                </a:solidFill>
                <a:latin typeface="Arial" charset="0"/>
                <a:ea typeface="宋体" pitchFamily="2" charset="-122"/>
                <a:cs typeface="+mn-cs"/>
              </a:rPr>
              <a:t>因此数据偏移的最大值是</a:t>
            </a:r>
            <a:r>
              <a:rPr lang="en-US" altLang="zh-CN" sz="1200" b="0" i="0" u="none" strike="noStrike" kern="1200" baseline="0" dirty="0" smtClean="0">
                <a:solidFill>
                  <a:schemeClr val="tx1"/>
                </a:solidFill>
                <a:latin typeface="Arial" charset="0"/>
                <a:ea typeface="宋体" pitchFamily="2" charset="-122"/>
                <a:cs typeface="+mn-cs"/>
              </a:rPr>
              <a:t>60 </a:t>
            </a:r>
            <a:r>
              <a:rPr lang="zh-CN" altLang="en-US" sz="1200" b="0" i="0" u="none" strike="noStrike" kern="1200" baseline="0" dirty="0" smtClean="0">
                <a:solidFill>
                  <a:schemeClr val="tx1"/>
                </a:solidFill>
                <a:latin typeface="Arial" charset="0"/>
                <a:ea typeface="宋体" pitchFamily="2" charset="-122"/>
                <a:cs typeface="+mn-cs"/>
              </a:rPr>
              <a:t>字节，这也是</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首部的最大长度</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即边项长度不能超过</a:t>
            </a:r>
            <a:r>
              <a:rPr lang="en-US" altLang="zh-CN" sz="1200" b="0" i="0" u="none" strike="noStrike" kern="1200" baseline="0" dirty="0" smtClean="0">
                <a:solidFill>
                  <a:schemeClr val="tx1"/>
                </a:solidFill>
                <a:latin typeface="Arial" charset="0"/>
                <a:ea typeface="宋体" pitchFamily="2" charset="-122"/>
                <a:cs typeface="+mn-cs"/>
              </a:rPr>
              <a:t>40 </a:t>
            </a:r>
            <a:r>
              <a:rPr lang="zh-CN" altLang="en-US" sz="1200" b="0" i="0" u="none" strike="noStrike" kern="1200" baseline="0" dirty="0" smtClean="0">
                <a:solidFill>
                  <a:schemeClr val="tx1"/>
                </a:solidFill>
                <a:latin typeface="Arial" charset="0"/>
                <a:ea typeface="宋体" pitchFamily="2" charset="-122"/>
                <a:cs typeface="+mn-cs"/>
              </a:rPr>
              <a:t>字节</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a:t>
            </a:r>
            <a:endParaRPr lang="zh-CN" altLang="zh-CN" dirty="0" smtClean="0">
              <a:ea typeface="宋体" charset="-122"/>
            </a:endParaRPr>
          </a:p>
        </p:txBody>
      </p:sp>
    </p:spTree>
    <p:extLst>
      <p:ext uri="{BB962C8B-B14F-4D97-AF65-F5344CB8AC3E}">
        <p14:creationId xmlns:p14="http://schemas.microsoft.com/office/powerpoint/2010/main" val="24184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FB8A56-300F-48D1-9755-7BF3AAE2ADD3}" type="slidenum">
              <a:rPr lang="en-US" altLang="zh-CN" smtClean="0">
                <a:latin typeface="Tahoma" pitchFamily="34" charset="0"/>
              </a:rPr>
              <a:pPr eaLnBrk="1" hangingPunct="1"/>
              <a:t>14</a:t>
            </a:fld>
            <a:endParaRPr lang="en-US" altLang="zh-CN" smtClean="0">
              <a:latin typeface="Tahoma"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26723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0687AB4-CDFB-4F6B-A754-490C7514CD4A}" type="slidenum">
              <a:rPr lang="en-US" altLang="zh-CN" smtClean="0">
                <a:latin typeface="Tahoma" pitchFamily="34" charset="0"/>
              </a:rPr>
              <a:pPr eaLnBrk="1" hangingPunct="1"/>
              <a:t>15</a:t>
            </a:fld>
            <a:endParaRPr lang="en-US" altLang="zh-CN" smtClean="0">
              <a:latin typeface="Tahoma"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例如，已经发送了很长的</a:t>
            </a:r>
            <a:r>
              <a:rPr lang="en-US" altLang="zh-CN" dirty="0" smtClean="0">
                <a:ea typeface="宋体" charset="-122"/>
              </a:rPr>
              <a:t>-</a:t>
            </a:r>
            <a:r>
              <a:rPr lang="zh-CN" altLang="en-US" dirty="0" smtClean="0">
                <a:ea typeface="宋体" charset="-122"/>
              </a:rPr>
              <a:t>个程序要在远地的主机上运行。但后来发现了</a:t>
            </a:r>
            <a:r>
              <a:rPr lang="en-US" altLang="zh-CN" dirty="0" smtClean="0">
                <a:ea typeface="宋体" charset="-122"/>
              </a:rPr>
              <a:t>- --</a:t>
            </a:r>
            <a:r>
              <a:rPr lang="zh-CN" altLang="en-US" dirty="0" smtClean="0">
                <a:ea typeface="宋体" charset="-122"/>
              </a:rPr>
              <a:t>些问题，需要取消程序的运行。因此用户从键盘发出中断命令</a:t>
            </a:r>
            <a:r>
              <a:rPr lang="en-US" altLang="zh-CN" dirty="0" smtClean="0">
                <a:ea typeface="宋体" charset="-122"/>
              </a:rPr>
              <a:t>(Contro1 + C) </a:t>
            </a:r>
            <a:r>
              <a:rPr lang="zh-CN" altLang="en-US" dirty="0" smtClean="0">
                <a:ea typeface="宋体" charset="-122"/>
              </a:rPr>
              <a:t>。如果不使用紧急数据，那么这两个字符将存储在接收</a:t>
            </a:r>
            <a:r>
              <a:rPr lang="en-US" altLang="zh-CN" dirty="0" smtClean="0">
                <a:ea typeface="宋体" charset="-122"/>
              </a:rPr>
              <a:t>TCP </a:t>
            </a:r>
            <a:r>
              <a:rPr lang="zh-CN" altLang="en-US" dirty="0" smtClean="0">
                <a:ea typeface="宋体" charset="-122"/>
              </a:rPr>
              <a:t>的缓存末尾。只旬在所有的数据被处理完毕后这两个字符才被交忖到接收方的应用进程。这样做就浪费了件多时间。</a:t>
            </a:r>
            <a:endParaRPr lang="en-US" altLang="zh-CN" dirty="0" smtClean="0">
              <a:ea typeface="宋体" charset="-122"/>
            </a:endParaRPr>
          </a:p>
          <a:p>
            <a:r>
              <a:rPr lang="zh-CN" altLang="en-US" dirty="0" smtClean="0">
                <a:ea typeface="宋体" charset="-122"/>
              </a:rPr>
              <a:t>发送方</a:t>
            </a:r>
            <a:r>
              <a:rPr lang="en-US" altLang="zh-CN" dirty="0" smtClean="0">
                <a:ea typeface="宋体" charset="-122"/>
              </a:rPr>
              <a:t>TCP </a:t>
            </a:r>
            <a:r>
              <a:rPr lang="zh-CN" altLang="en-US" dirty="0" smtClean="0">
                <a:ea typeface="宋体" charset="-122"/>
              </a:rPr>
              <a:t>就把紧急数据插入到本报文段数据的最前面，而在紧急数据后面的数据仍是普通数据。这时要与酋部中紧急指针</a:t>
            </a:r>
            <a:r>
              <a:rPr lang="en-US" altLang="zh-CN" dirty="0" smtClean="0">
                <a:ea typeface="宋体" charset="-122"/>
              </a:rPr>
              <a:t>(Urgent Pointer)</a:t>
            </a:r>
            <a:r>
              <a:rPr lang="zh-CN" altLang="en-US" dirty="0" smtClean="0">
                <a:ea typeface="宋体" charset="-122"/>
              </a:rPr>
              <a:t>手段配合使用。</a:t>
            </a:r>
            <a:endParaRPr lang="zh-CN" altLang="zh-CN" dirty="0" smtClean="0">
              <a:ea typeface="宋体" charset="-122"/>
            </a:endParaRPr>
          </a:p>
        </p:txBody>
      </p:sp>
    </p:spTree>
    <p:extLst>
      <p:ext uri="{BB962C8B-B14F-4D97-AF65-F5344CB8AC3E}">
        <p14:creationId xmlns:p14="http://schemas.microsoft.com/office/powerpoint/2010/main" val="2234200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EB526BE-B39D-4BD3-BB08-9A0BE0FA8E2F}" type="slidenum">
              <a:rPr lang="en-US" altLang="zh-CN" smtClean="0">
                <a:latin typeface="Tahoma" pitchFamily="34" charset="0"/>
              </a:rPr>
              <a:pPr eaLnBrk="1" hangingPunct="1"/>
              <a:t>16</a:t>
            </a:fld>
            <a:endParaRPr lang="en-US" altLang="zh-CN" smtClean="0">
              <a:latin typeface="Tahoma"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规定，在连接建立后所有传送的报文段都必须把</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a:t>
            </a:r>
            <a:endParaRPr lang="zh-CN" altLang="zh-CN" dirty="0" smtClean="0">
              <a:ea typeface="宋体" charset="-122"/>
            </a:endParaRPr>
          </a:p>
        </p:txBody>
      </p:sp>
    </p:spTree>
    <p:extLst>
      <p:ext uri="{BB962C8B-B14F-4D97-AF65-F5344CB8AC3E}">
        <p14:creationId xmlns:p14="http://schemas.microsoft.com/office/powerpoint/2010/main" val="4033572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D193B55-7B22-4CAB-A0A4-8E001432F510}" type="slidenum">
              <a:rPr lang="en-US" altLang="zh-CN" smtClean="0">
                <a:latin typeface="Tahoma" pitchFamily="34" charset="0"/>
              </a:rPr>
              <a:pPr eaLnBrk="1" hangingPunct="1"/>
              <a:t>17</a:t>
            </a:fld>
            <a:endParaRPr lang="en-US" altLang="zh-CN" smtClean="0">
              <a:latin typeface="Tahoma"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当两个应用进程进行交互式的通信时，有时在一端的应用进程希望在键入一个命令后立即就能够收到对方的响应。在这种情况下，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就可以使用推送</a:t>
            </a:r>
          </a:p>
          <a:p>
            <a:r>
              <a:rPr lang="en-US" altLang="zh-CN" sz="1200" b="0" i="0" u="none" strike="noStrike" kern="1200" baseline="0" dirty="0" smtClean="0">
                <a:solidFill>
                  <a:schemeClr val="tx1"/>
                </a:solidFill>
                <a:latin typeface="Arial" charset="0"/>
                <a:ea typeface="宋体" pitchFamily="2" charset="-122"/>
                <a:cs typeface="+mn-cs"/>
              </a:rPr>
              <a:t>(push)</a:t>
            </a:r>
            <a:r>
              <a:rPr lang="zh-CN" altLang="en-US" sz="1200" b="0" i="0" u="none" strike="noStrike" kern="1200" baseline="0" dirty="0" smtClean="0">
                <a:solidFill>
                  <a:schemeClr val="tx1"/>
                </a:solidFill>
                <a:latin typeface="Arial" charset="0"/>
                <a:ea typeface="宋体" pitchFamily="2" charset="-122"/>
                <a:cs typeface="+mn-cs"/>
              </a:rPr>
              <a:t>操作。这时，发送方</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把</a:t>
            </a:r>
            <a:r>
              <a:rPr lang="en-US" altLang="zh-CN" sz="1200" b="0" i="0" u="none" strike="noStrike" kern="1200" baseline="0" dirty="0" smtClean="0">
                <a:solidFill>
                  <a:schemeClr val="tx1"/>
                </a:solidFill>
                <a:latin typeface="Arial" charset="0"/>
                <a:ea typeface="宋体" pitchFamily="2" charset="-122"/>
                <a:cs typeface="+mn-cs"/>
              </a:rPr>
              <a:t>PSH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，并立即创建一个报文段发送出去。</a:t>
            </a:r>
            <a:endParaRPr lang="zh-CN" altLang="zh-CN" dirty="0" smtClean="0">
              <a:ea typeface="宋体" charset="-122"/>
            </a:endParaRPr>
          </a:p>
        </p:txBody>
      </p:sp>
    </p:spTree>
    <p:extLst>
      <p:ext uri="{BB962C8B-B14F-4D97-AF65-F5344CB8AC3E}">
        <p14:creationId xmlns:p14="http://schemas.microsoft.com/office/powerpoint/2010/main" val="56406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C182178-8EB3-4EBD-BA68-430F176614E4}" type="slidenum">
              <a:rPr lang="en-US" altLang="zh-CN" smtClean="0">
                <a:latin typeface="Tahoma" pitchFamily="34" charset="0"/>
              </a:rPr>
              <a:pPr eaLnBrk="1" hangingPunct="1"/>
              <a:t>18</a:t>
            </a:fld>
            <a:endParaRPr lang="en-US" altLang="zh-CN" smtClean="0">
              <a:latin typeface="Tahoma"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RST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还用来拒绝一个非法的报文段或拒绝打开一个连接。</a:t>
            </a:r>
            <a:r>
              <a:rPr lang="en-US" altLang="zh-CN" sz="1200" b="0" i="0" u="none" strike="noStrike" kern="1200" baseline="0" dirty="0" smtClean="0">
                <a:solidFill>
                  <a:schemeClr val="tx1"/>
                </a:solidFill>
                <a:latin typeface="Arial" charset="0"/>
                <a:ea typeface="宋体" pitchFamily="2" charset="-122"/>
                <a:cs typeface="+mn-cs"/>
              </a:rPr>
              <a:t>RST </a:t>
            </a:r>
            <a:r>
              <a:rPr lang="zh-CN" altLang="en-US" sz="1200" b="0" i="0" u="none" strike="noStrike" kern="1200" baseline="0" dirty="0" smtClean="0">
                <a:solidFill>
                  <a:schemeClr val="tx1"/>
                </a:solidFill>
                <a:latin typeface="Arial" charset="0"/>
                <a:ea typeface="宋体" pitchFamily="2" charset="-122"/>
                <a:cs typeface="+mn-cs"/>
              </a:rPr>
              <a:t>也可称为重建位或重置位。</a:t>
            </a:r>
            <a:endParaRPr lang="zh-CN" altLang="zh-CN" dirty="0" smtClean="0">
              <a:ea typeface="宋体" charset="-122"/>
            </a:endParaRPr>
          </a:p>
        </p:txBody>
      </p:sp>
    </p:spTree>
    <p:extLst>
      <p:ext uri="{BB962C8B-B14F-4D97-AF65-F5344CB8AC3E}">
        <p14:creationId xmlns:p14="http://schemas.microsoft.com/office/powerpoint/2010/main" val="2389779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D8633FB-1066-4C6C-9558-C25672638FFE}" type="slidenum">
              <a:rPr lang="en-US" altLang="zh-CN" smtClean="0">
                <a:latin typeface="Tahoma" pitchFamily="34" charset="0"/>
              </a:rPr>
              <a:pPr eaLnBrk="1" hangingPunct="1"/>
              <a:t>19</a:t>
            </a:fld>
            <a:endParaRPr lang="en-US" altLang="zh-CN" smtClean="0">
              <a:latin typeface="Tahoma"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126226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BDEEE12-62B3-4B23-9E32-3A36035599A4}" type="slidenum">
              <a:rPr lang="zh-CN" altLang="en-US" smtClean="0">
                <a:latin typeface="Tahoma" pitchFamily="34" charset="0"/>
              </a:rPr>
              <a:pPr eaLnBrk="1" hangingPunct="1"/>
              <a:t>2</a:t>
            </a:fld>
            <a:endParaRPr lang="en-US" altLang="zh-CN" smtClean="0">
              <a:latin typeface="Tahoma"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5762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B90E25E-F4AF-4778-ABD1-CB3D1712EA9F}" type="slidenum">
              <a:rPr lang="en-US" altLang="zh-CN" smtClean="0">
                <a:latin typeface="Tahoma" pitchFamily="34" charset="0"/>
              </a:rPr>
              <a:pPr eaLnBrk="1" hangingPunct="1"/>
              <a:t>20</a:t>
            </a:fld>
            <a:endParaRPr lang="en-US" altLang="zh-CN" smtClean="0">
              <a:latin typeface="Tahoma"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1138160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4603A0-D726-4F2F-AE8B-593C81424639}" type="slidenum">
              <a:rPr lang="en-US" altLang="zh-CN" smtClean="0">
                <a:latin typeface="Tahoma" pitchFamily="34" charset="0"/>
              </a:rPr>
              <a:pPr eaLnBrk="1" hangingPunct="1"/>
              <a:t>21</a:t>
            </a:fld>
            <a:endParaRPr lang="en-US" altLang="zh-CN" smtClean="0">
              <a:latin typeface="Tahoma"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窗口指的是发送本报文段的一方的接收窗口</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而不是自己的发送窗口</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。窗口值告诉对方</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从本报文段首部中的确认号算起，接收方目前允许对方发送的数据量。之所以要有这个限制，是因为接收方的数据缓存空间是有限的</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例如，设确认号是</a:t>
            </a:r>
            <a:r>
              <a:rPr lang="en-US" altLang="zh-CN" dirty="0" smtClean="0">
                <a:ea typeface="宋体" charset="-122"/>
              </a:rPr>
              <a:t>701 </a:t>
            </a:r>
            <a:r>
              <a:rPr lang="zh-CN" altLang="en-US" dirty="0" smtClean="0">
                <a:ea typeface="宋体" charset="-122"/>
              </a:rPr>
              <a:t>，窗口宇段是</a:t>
            </a:r>
            <a:r>
              <a:rPr lang="en-US" altLang="zh-CN" dirty="0" smtClean="0">
                <a:ea typeface="宋体" charset="-122"/>
              </a:rPr>
              <a:t>1∞0</a:t>
            </a:r>
            <a:r>
              <a:rPr lang="zh-CN" altLang="en-US" dirty="0" smtClean="0">
                <a:ea typeface="宋体" charset="-122"/>
              </a:rPr>
              <a:t>。这就表明，从</a:t>
            </a:r>
            <a:r>
              <a:rPr lang="en-US" altLang="zh-CN" dirty="0" smtClean="0">
                <a:ea typeface="宋体" charset="-122"/>
              </a:rPr>
              <a:t>701 </a:t>
            </a:r>
            <a:r>
              <a:rPr lang="zh-CN" altLang="en-US" dirty="0" smtClean="0">
                <a:ea typeface="宋体" charset="-122"/>
              </a:rPr>
              <a:t>号算起，发送此报文段的一方还有接收</a:t>
            </a:r>
            <a:r>
              <a:rPr lang="en-US" altLang="zh-CN" dirty="0" smtClean="0">
                <a:ea typeface="宋体" charset="-122"/>
              </a:rPr>
              <a:t>1000 </a:t>
            </a:r>
            <a:r>
              <a:rPr lang="zh-CN" altLang="en-US" dirty="0" smtClean="0">
                <a:ea typeface="宋体" charset="-122"/>
              </a:rPr>
              <a:t>个字节数据</a:t>
            </a:r>
            <a:r>
              <a:rPr lang="en-US" altLang="zh-CN" dirty="0" smtClean="0">
                <a:ea typeface="宋体" charset="-122"/>
              </a:rPr>
              <a:t>(</a:t>
            </a:r>
            <a:r>
              <a:rPr lang="zh-CN" altLang="en-US" dirty="0" smtClean="0">
                <a:ea typeface="宋体" charset="-122"/>
              </a:rPr>
              <a:t>字节序号是</a:t>
            </a:r>
            <a:r>
              <a:rPr lang="en-US" altLang="zh-CN" dirty="0" smtClean="0">
                <a:ea typeface="宋体" charset="-122"/>
              </a:rPr>
              <a:t>701 - 1700) </a:t>
            </a:r>
            <a:r>
              <a:rPr lang="zh-CN" altLang="en-US" dirty="0" smtClean="0">
                <a:ea typeface="宋体" charset="-122"/>
              </a:rPr>
              <a:t>的接收缓存空间。</a:t>
            </a:r>
            <a:endParaRPr lang="zh-CN" altLang="zh-CN" dirty="0" smtClean="0">
              <a:ea typeface="宋体" charset="-122"/>
            </a:endParaRPr>
          </a:p>
        </p:txBody>
      </p:sp>
    </p:spTree>
    <p:extLst>
      <p:ext uri="{BB962C8B-B14F-4D97-AF65-F5344CB8AC3E}">
        <p14:creationId xmlns:p14="http://schemas.microsoft.com/office/powerpoint/2010/main" val="300515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82582C8-62C9-4178-B902-F97B848BA875}" type="slidenum">
              <a:rPr lang="en-US" altLang="zh-CN" smtClean="0">
                <a:latin typeface="Tahoma" pitchFamily="34" charset="0"/>
              </a:rPr>
              <a:pPr eaLnBrk="1" hangingPunct="1"/>
              <a:t>22</a:t>
            </a:fld>
            <a:endParaRPr lang="en-US" altLang="zh-CN" smtClean="0">
              <a:latin typeface="Tahoma"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和</a:t>
            </a:r>
            <a:r>
              <a:rPr lang="en-US" altLang="zh-CN" dirty="0" smtClean="0">
                <a:ea typeface="宋体" charset="-122"/>
              </a:rPr>
              <a:t>UDP</a:t>
            </a:r>
            <a:r>
              <a:rPr lang="zh-CN" altLang="en-US" dirty="0" smtClean="0">
                <a:ea typeface="宋体" charset="-122"/>
              </a:rPr>
              <a:t>用户数据报一样，在计算检验和时，要在</a:t>
            </a:r>
            <a:r>
              <a:rPr lang="en-US" altLang="zh-CN" dirty="0" smtClean="0">
                <a:ea typeface="宋体" charset="-122"/>
              </a:rPr>
              <a:t>TCP </a:t>
            </a:r>
            <a:r>
              <a:rPr lang="zh-CN" altLang="en-US" dirty="0" smtClean="0">
                <a:ea typeface="宋体" charset="-122"/>
              </a:rPr>
              <a:t>报文段的前面加上</a:t>
            </a:r>
            <a:r>
              <a:rPr lang="en-US" altLang="zh-CN" dirty="0" smtClean="0">
                <a:ea typeface="宋体" charset="-122"/>
              </a:rPr>
              <a:t>12 </a:t>
            </a:r>
            <a:r>
              <a:rPr lang="zh-CN" altLang="en-US" dirty="0" smtClean="0">
                <a:ea typeface="宋体" charset="-122"/>
              </a:rPr>
              <a:t>宇节的伪首部。伪首部的格式与图</a:t>
            </a:r>
            <a:r>
              <a:rPr lang="en-US" altLang="zh-CN" dirty="0" smtClean="0">
                <a:ea typeface="宋体" charset="-122"/>
              </a:rPr>
              <a:t>5-5 </a:t>
            </a:r>
            <a:r>
              <a:rPr lang="zh-CN" altLang="en-US" dirty="0" smtClean="0">
                <a:ea typeface="宋体" charset="-122"/>
              </a:rPr>
              <a:t>中</a:t>
            </a:r>
            <a:r>
              <a:rPr lang="en-US" altLang="zh-CN" dirty="0" smtClean="0">
                <a:ea typeface="宋体" charset="-122"/>
              </a:rPr>
              <a:t>UDP </a:t>
            </a:r>
            <a:r>
              <a:rPr lang="zh-CN" altLang="en-US" dirty="0" smtClean="0">
                <a:ea typeface="宋体" charset="-122"/>
              </a:rPr>
              <a:t>用户数据报的伪首部一样。但应把伪首部第</a:t>
            </a:r>
            <a:r>
              <a:rPr lang="en-US" altLang="zh-CN" dirty="0" smtClean="0">
                <a:ea typeface="宋体" charset="-122"/>
              </a:rPr>
              <a:t>4 </a:t>
            </a:r>
            <a:r>
              <a:rPr lang="zh-CN" altLang="en-US" dirty="0" smtClean="0">
                <a:ea typeface="宋体" charset="-122"/>
              </a:rPr>
              <a:t>个字段中的</a:t>
            </a:r>
            <a:r>
              <a:rPr lang="en-US" altLang="zh-CN" dirty="0" smtClean="0">
                <a:ea typeface="宋体" charset="-122"/>
              </a:rPr>
              <a:t>17 </a:t>
            </a:r>
            <a:r>
              <a:rPr lang="zh-CN" altLang="en-US" dirty="0" smtClean="0">
                <a:ea typeface="宋体" charset="-122"/>
              </a:rPr>
              <a:t>改为</a:t>
            </a:r>
            <a:r>
              <a:rPr lang="en-US" altLang="zh-CN" dirty="0" smtClean="0">
                <a:ea typeface="宋体" charset="-122"/>
              </a:rPr>
              <a:t>6</a:t>
            </a:r>
            <a:endParaRPr lang="zh-CN" altLang="zh-CN" dirty="0" smtClean="0">
              <a:ea typeface="宋体" charset="-122"/>
            </a:endParaRPr>
          </a:p>
        </p:txBody>
      </p:sp>
    </p:spTree>
    <p:extLst>
      <p:ext uri="{BB962C8B-B14F-4D97-AF65-F5344CB8AC3E}">
        <p14:creationId xmlns:p14="http://schemas.microsoft.com/office/powerpoint/2010/main" val="2134240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E1FE38B-25C1-4E6B-8426-3D00CA95DD78}" type="slidenum">
              <a:rPr lang="en-US" altLang="zh-CN" smtClean="0">
                <a:latin typeface="Tahoma" pitchFamily="34" charset="0"/>
              </a:rPr>
              <a:pPr eaLnBrk="1" hangingPunct="1"/>
              <a:t>23</a:t>
            </a:fld>
            <a:endParaRPr lang="en-US" altLang="zh-CN" smtClean="0">
              <a:latin typeface="Tahoma"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紧急指针指出了紧急数据的末尾在报文段中的位置。当所有紧急数据都处理完时，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就告诉应用程序恢复到正常操作。值得注意的是，即使窗口为零时也可发送紧急数据。</a:t>
            </a:r>
            <a:endParaRPr lang="zh-CN" altLang="zh-CN" dirty="0" smtClean="0">
              <a:ea typeface="宋体" charset="-122"/>
            </a:endParaRPr>
          </a:p>
        </p:txBody>
      </p:sp>
    </p:spTree>
    <p:extLst>
      <p:ext uri="{BB962C8B-B14F-4D97-AF65-F5344CB8AC3E}">
        <p14:creationId xmlns:p14="http://schemas.microsoft.com/office/powerpoint/2010/main" val="3077919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273550-D465-4712-B966-15BE0D707E68}" type="slidenum">
              <a:rPr lang="en-US" altLang="zh-CN" smtClean="0">
                <a:latin typeface="Tahoma" pitchFamily="34" charset="0"/>
              </a:rPr>
              <a:pPr eaLnBrk="1" hangingPunct="1"/>
              <a:t>24</a:t>
            </a:fld>
            <a:endParaRPr lang="en-US" altLang="zh-CN" smtClean="0">
              <a:latin typeface="Tahoma"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charset="-122"/>
              </a:rPr>
              <a:t>MSS </a:t>
            </a:r>
            <a:r>
              <a:rPr lang="zh-CN" altLang="en-US" dirty="0" smtClean="0">
                <a:ea typeface="宋体" charset="-122"/>
              </a:rPr>
              <a:t>应尽可能大些，只要在</a:t>
            </a:r>
            <a:r>
              <a:rPr lang="en-US" altLang="zh-CN" dirty="0" smtClean="0">
                <a:ea typeface="宋体" charset="-122"/>
              </a:rPr>
              <a:t>IP </a:t>
            </a:r>
            <a:r>
              <a:rPr lang="zh-CN" altLang="en-US" dirty="0" smtClean="0">
                <a:ea typeface="宋体" charset="-122"/>
              </a:rPr>
              <a:t>层传输时不需要再分片就行。由于</a:t>
            </a:r>
            <a:r>
              <a:rPr lang="en-US" altLang="zh-CN" dirty="0" smtClean="0">
                <a:ea typeface="宋体" charset="-122"/>
              </a:rPr>
              <a:t>IP </a:t>
            </a:r>
            <a:r>
              <a:rPr lang="zh-CN" altLang="en-US" dirty="0" smtClean="0">
                <a:ea typeface="宋体" charset="-122"/>
              </a:rPr>
              <a:t>数据报所经历的路径是动态变化的，因此在这条路径上确定的不需要分片的</a:t>
            </a:r>
            <a:r>
              <a:rPr lang="en-US" altLang="zh-CN" dirty="0" smtClean="0">
                <a:ea typeface="宋体" charset="-122"/>
              </a:rPr>
              <a:t>MSS </a:t>
            </a:r>
            <a:r>
              <a:rPr lang="zh-CN" altLang="en-US" dirty="0" smtClean="0">
                <a:ea typeface="宋体" charset="-122"/>
              </a:rPr>
              <a:t>，如果改走另一条路径就可能需要进行分片。因此最佳的</a:t>
            </a:r>
            <a:r>
              <a:rPr lang="en-US" altLang="zh-CN" dirty="0" smtClean="0">
                <a:ea typeface="宋体" charset="-122"/>
              </a:rPr>
              <a:t>MSS </a:t>
            </a:r>
            <a:r>
              <a:rPr lang="zh-CN" altLang="en-US" dirty="0" smtClean="0">
                <a:ea typeface="宋体" charset="-122"/>
              </a:rPr>
              <a:t>是很难确定的。</a:t>
            </a:r>
            <a:endParaRPr lang="en-US" altLang="zh-CN" dirty="0" smtClean="0">
              <a:ea typeface="宋体" charset="-122"/>
            </a:endParaRPr>
          </a:p>
          <a:p>
            <a:r>
              <a:rPr lang="zh-CN" altLang="en-US" dirty="0" smtClean="0">
                <a:ea typeface="宋体" charset="-122"/>
              </a:rPr>
              <a:t>在连接建立的过程中，双方都把自己能够支持的</a:t>
            </a:r>
            <a:r>
              <a:rPr lang="en-US" altLang="zh-CN" dirty="0" smtClean="0">
                <a:ea typeface="宋体" charset="-122"/>
              </a:rPr>
              <a:t>MSS </a:t>
            </a:r>
            <a:r>
              <a:rPr lang="zh-CN" altLang="en-US" dirty="0" smtClean="0">
                <a:ea typeface="宋体" charset="-122"/>
              </a:rPr>
              <a:t>写入这一字段，以后就按照这个数值传送数据，两个传送方向可以有不同的</a:t>
            </a:r>
            <a:r>
              <a:rPr lang="en-US" altLang="zh-CN" dirty="0" smtClean="0">
                <a:ea typeface="宋体" charset="-122"/>
              </a:rPr>
              <a:t>MSS </a:t>
            </a:r>
            <a:r>
              <a:rPr lang="zh-CN" altLang="en-US" dirty="0" smtClean="0">
                <a:ea typeface="宋体" charset="-122"/>
              </a:rPr>
              <a:t>值飞若主机未填写这一项，则</a:t>
            </a:r>
            <a:r>
              <a:rPr lang="en-US" altLang="zh-CN" dirty="0" smtClean="0">
                <a:ea typeface="宋体" charset="-122"/>
              </a:rPr>
              <a:t>MSS </a:t>
            </a:r>
            <a:r>
              <a:rPr lang="zh-CN" altLang="en-US" dirty="0" smtClean="0">
                <a:ea typeface="宋体" charset="-122"/>
              </a:rPr>
              <a:t>的默认值是</a:t>
            </a:r>
            <a:r>
              <a:rPr lang="en-US" altLang="zh-CN" dirty="0" smtClean="0">
                <a:ea typeface="宋体" charset="-122"/>
              </a:rPr>
              <a:t>536 </a:t>
            </a:r>
            <a:r>
              <a:rPr lang="zh-CN" altLang="en-US" dirty="0" smtClean="0">
                <a:ea typeface="宋体" charset="-122"/>
              </a:rPr>
              <a:t>字节长。因此，所有在因特网上的主机都应能接受的报文段长度是</a:t>
            </a:r>
            <a:r>
              <a:rPr lang="en-US" altLang="zh-CN" dirty="0" smtClean="0">
                <a:ea typeface="宋体" charset="-122"/>
              </a:rPr>
              <a:t>536 + 20 (</a:t>
            </a:r>
            <a:r>
              <a:rPr lang="zh-CN" altLang="en-US" dirty="0" smtClean="0">
                <a:ea typeface="宋体" charset="-122"/>
              </a:rPr>
              <a:t>固定首部长度</a:t>
            </a:r>
            <a:r>
              <a:rPr lang="en-US" altLang="zh-CN" dirty="0" smtClean="0">
                <a:ea typeface="宋体" charset="-122"/>
              </a:rPr>
              <a:t>) =556 </a:t>
            </a:r>
            <a:r>
              <a:rPr lang="zh-CN" altLang="en-US" dirty="0" smtClean="0">
                <a:ea typeface="宋体" charset="-122"/>
              </a:rPr>
              <a:t>宇节。</a:t>
            </a:r>
            <a:endParaRPr lang="zh-CN" altLang="zh-CN" dirty="0" smtClean="0">
              <a:ea typeface="宋体" charset="-122"/>
            </a:endParaRPr>
          </a:p>
        </p:txBody>
      </p:sp>
    </p:spTree>
    <p:extLst>
      <p:ext uri="{BB962C8B-B14F-4D97-AF65-F5344CB8AC3E}">
        <p14:creationId xmlns:p14="http://schemas.microsoft.com/office/powerpoint/2010/main" val="240074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4468E3C-7845-449F-87A8-5491B69EA45A}" type="slidenum">
              <a:rPr lang="en-US" altLang="zh-CN" smtClean="0">
                <a:latin typeface="Tahoma" pitchFamily="34" charset="0"/>
              </a:rPr>
              <a:pPr eaLnBrk="1" hangingPunct="1"/>
              <a:t>25</a:t>
            </a:fld>
            <a:endParaRPr lang="en-US" altLang="zh-CN" smtClean="0">
              <a:latin typeface="Tahoma"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53703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48CB00-BE57-4676-98CD-B14587A97593}" type="slidenum">
              <a:rPr lang="zh-CN" altLang="en-US" smtClean="0">
                <a:latin typeface="Tahoma" pitchFamily="34" charset="0"/>
              </a:rPr>
              <a:pPr eaLnBrk="1" hangingPunct="1"/>
              <a:t>26</a:t>
            </a:fld>
            <a:endParaRPr lang="en-US" altLang="zh-CN" smtClean="0">
              <a:latin typeface="Tahoma"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smtClean="0"/>
              <a:t>TCP </a:t>
            </a:r>
            <a:r>
              <a:rPr lang="zh-CN" altLang="en-US" sz="1200" dirty="0" smtClean="0"/>
              <a:t>协议是面向字节的。</a:t>
            </a:r>
            <a:r>
              <a:rPr lang="en-US" altLang="zh-CN" sz="1200" dirty="0" smtClean="0"/>
              <a:t>TCP </a:t>
            </a:r>
            <a:r>
              <a:rPr lang="zh-CN" altLang="en-US" sz="1200" dirty="0" smtClean="0"/>
              <a:t>将所要传送的报文看成是字节组成的数据流，并使每一个字节对应于一个序号。</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dirty="0" smtClean="0"/>
              <a:t>在连接建立时，双方要商定初始序号。</a:t>
            </a:r>
            <a:r>
              <a:rPr lang="en-US" altLang="zh-CN" sz="1200" dirty="0" smtClean="0"/>
              <a:t>TCP </a:t>
            </a:r>
            <a:r>
              <a:rPr lang="zh-CN" altLang="en-US" sz="1200" dirty="0" smtClean="0"/>
              <a:t>每次发送的报文段的首部中的序号字段数值表示该报文段中的</a:t>
            </a:r>
            <a:r>
              <a:rPr lang="zh-CN" altLang="en-US" sz="1200" dirty="0" smtClean="0">
                <a:solidFill>
                  <a:srgbClr val="FF0000"/>
                </a:solidFill>
              </a:rPr>
              <a:t>数据部分的第一个字节的序号</a:t>
            </a:r>
            <a:r>
              <a:rPr lang="zh-CN" altLang="en-US" sz="1200" dirty="0" smtClean="0"/>
              <a:t>。</a:t>
            </a:r>
          </a:p>
          <a:p>
            <a:pPr eaLnBrk="1" hangingPunct="1"/>
            <a:r>
              <a:rPr lang="en-US" altLang="zh-CN" dirty="0" smtClean="0">
                <a:ea typeface="宋体" charset="-122"/>
              </a:rPr>
              <a:t>"</a:t>
            </a:r>
            <a:r>
              <a:rPr lang="zh-CN" altLang="en-US" dirty="0" smtClean="0">
                <a:ea typeface="宋体" charset="-122"/>
              </a:rPr>
              <a:t>面向字节流</a:t>
            </a:r>
            <a:r>
              <a:rPr lang="en-US" altLang="zh-CN" dirty="0" smtClean="0">
                <a:ea typeface="宋体" charset="-122"/>
              </a:rPr>
              <a:t>"</a:t>
            </a:r>
            <a:r>
              <a:rPr lang="zh-CN" altLang="en-US" dirty="0" smtClean="0">
                <a:ea typeface="宋体" charset="-122"/>
              </a:rPr>
              <a:t>的含义是</a:t>
            </a:r>
            <a:r>
              <a:rPr lang="en-US" altLang="zh-CN" dirty="0" smtClean="0">
                <a:ea typeface="宋体" charset="-122"/>
              </a:rPr>
              <a:t>:</a:t>
            </a:r>
            <a:r>
              <a:rPr lang="zh-CN" altLang="en-US" dirty="0" smtClean="0">
                <a:ea typeface="宋体" charset="-122"/>
              </a:rPr>
              <a:t>虽然应用程序和</a:t>
            </a:r>
            <a:r>
              <a:rPr lang="en-US" altLang="zh-CN" dirty="0" smtClean="0">
                <a:ea typeface="宋体" charset="-122"/>
              </a:rPr>
              <a:t>TCP </a:t>
            </a:r>
            <a:r>
              <a:rPr lang="zh-CN" altLang="en-US" dirty="0" smtClean="0">
                <a:ea typeface="宋体" charset="-122"/>
              </a:rPr>
              <a:t>的交互是一次一个数据块</a:t>
            </a:r>
            <a:r>
              <a:rPr lang="en-US" altLang="zh-CN" dirty="0" smtClean="0">
                <a:ea typeface="宋体" charset="-122"/>
              </a:rPr>
              <a:t>(</a:t>
            </a:r>
            <a:r>
              <a:rPr lang="zh-CN" altLang="en-US" dirty="0" smtClean="0">
                <a:ea typeface="宋体" charset="-122"/>
              </a:rPr>
              <a:t>大小不等</a:t>
            </a:r>
            <a:r>
              <a:rPr lang="en-US" altLang="zh-CN" dirty="0" smtClean="0">
                <a:ea typeface="宋体" charset="-122"/>
              </a:rPr>
              <a:t>)</a:t>
            </a:r>
            <a:r>
              <a:rPr lang="zh-CN" altLang="en-US" dirty="0" smtClean="0">
                <a:ea typeface="宋体" charset="-122"/>
              </a:rPr>
              <a:t>，但</a:t>
            </a:r>
            <a:r>
              <a:rPr lang="en-US" altLang="zh-CN" dirty="0" smtClean="0">
                <a:ea typeface="宋体" charset="-122"/>
              </a:rPr>
              <a:t>TCP </a:t>
            </a:r>
            <a:r>
              <a:rPr lang="zh-CN" altLang="en-US" dirty="0" smtClean="0">
                <a:ea typeface="宋体" charset="-122"/>
              </a:rPr>
              <a:t>把应用程序交下来的数据看成仅仅是一连串的无结构的字节流。</a:t>
            </a:r>
            <a:endParaRPr lang="en-US" altLang="zh-CN" dirty="0" smtClean="0">
              <a:ea typeface="宋体" charset="-122"/>
            </a:endParaRPr>
          </a:p>
          <a:p>
            <a:pPr eaLnBrk="1" hangingPunct="1"/>
            <a:r>
              <a:rPr lang="en-US" altLang="zh-CN" dirty="0" smtClean="0">
                <a:ea typeface="宋体" charset="-122"/>
              </a:rPr>
              <a:t>TCP </a:t>
            </a:r>
            <a:r>
              <a:rPr lang="zh-CN" altLang="en-US" dirty="0" smtClean="0">
                <a:ea typeface="宋体" charset="-122"/>
              </a:rPr>
              <a:t>不保证接收方应用程序所收到的数据块和发送方应用程序所发出的数据块具有对应大小的关系</a:t>
            </a:r>
            <a:r>
              <a:rPr lang="en-US" altLang="zh-CN" dirty="0" smtClean="0">
                <a:ea typeface="宋体" charset="-122"/>
              </a:rPr>
              <a:t>(</a:t>
            </a:r>
            <a:r>
              <a:rPr lang="zh-CN" altLang="en-US" dirty="0" smtClean="0">
                <a:ea typeface="宋体" charset="-122"/>
              </a:rPr>
              <a:t>例如，发送方应用程序交给发送方的</a:t>
            </a:r>
            <a:r>
              <a:rPr lang="en-US" altLang="zh-CN" dirty="0" smtClean="0">
                <a:ea typeface="宋体" charset="-122"/>
              </a:rPr>
              <a:t>TCP </a:t>
            </a:r>
            <a:r>
              <a:rPr lang="zh-CN" altLang="en-US" dirty="0" smtClean="0">
                <a:ea typeface="宋体" charset="-122"/>
              </a:rPr>
              <a:t>共</a:t>
            </a:r>
            <a:r>
              <a:rPr lang="en-US" altLang="zh-CN" dirty="0" smtClean="0">
                <a:ea typeface="宋体" charset="-122"/>
              </a:rPr>
              <a:t>10 </a:t>
            </a:r>
            <a:r>
              <a:rPr lang="zh-CN" altLang="en-US" dirty="0" smtClean="0">
                <a:ea typeface="宋体" charset="-122"/>
              </a:rPr>
              <a:t>个数据块，但接收方的</a:t>
            </a:r>
            <a:r>
              <a:rPr lang="en-US" altLang="zh-CN" dirty="0" smtClean="0">
                <a:ea typeface="宋体" charset="-122"/>
              </a:rPr>
              <a:t>TCP </a:t>
            </a:r>
            <a:r>
              <a:rPr lang="zh-CN" altLang="en-US" dirty="0" smtClean="0">
                <a:ea typeface="宋体" charset="-122"/>
              </a:rPr>
              <a:t>可能只用了</a:t>
            </a:r>
            <a:r>
              <a:rPr lang="en-US" altLang="zh-CN" dirty="0" smtClean="0">
                <a:ea typeface="宋体" charset="-122"/>
              </a:rPr>
              <a:t>4 </a:t>
            </a:r>
            <a:r>
              <a:rPr lang="zh-CN" altLang="en-US" dirty="0" smtClean="0">
                <a:ea typeface="宋体" charset="-122"/>
              </a:rPr>
              <a:t>个数据块就把收到的字节流交付给了上层的应用程序</a:t>
            </a:r>
            <a:r>
              <a:rPr lang="en-US" altLang="zh-CN" dirty="0" smtClean="0">
                <a:ea typeface="宋体" charset="-122"/>
              </a:rPr>
              <a:t>)</a:t>
            </a:r>
            <a:endParaRPr lang="zh-CN" altLang="en-US" dirty="0" smtClean="0">
              <a:ea typeface="宋体" charset="-122"/>
            </a:endParaRPr>
          </a:p>
        </p:txBody>
      </p:sp>
    </p:spTree>
    <p:extLst>
      <p:ext uri="{BB962C8B-B14F-4D97-AF65-F5344CB8AC3E}">
        <p14:creationId xmlns:p14="http://schemas.microsoft.com/office/powerpoint/2010/main" val="386435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7DB76C-FC9A-4036-9A20-A05DE304957F}" type="slidenum">
              <a:rPr lang="zh-CN" altLang="en-US" smtClean="0">
                <a:latin typeface="Tahoma" pitchFamily="34" charset="0"/>
              </a:rPr>
              <a:pPr eaLnBrk="1" hangingPunct="1"/>
              <a:t>27</a:t>
            </a:fld>
            <a:endParaRPr lang="en-US" altLang="zh-CN" smtClean="0">
              <a:latin typeface="Tahoma"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charset="-122"/>
            </a:endParaRPr>
          </a:p>
        </p:txBody>
      </p:sp>
    </p:spTree>
    <p:extLst>
      <p:ext uri="{BB962C8B-B14F-4D97-AF65-F5344CB8AC3E}">
        <p14:creationId xmlns:p14="http://schemas.microsoft.com/office/powerpoint/2010/main" val="1956879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254967-8FC2-4339-B674-0CA6747DC675}" type="slidenum">
              <a:rPr lang="en-US" altLang="zh-CN" smtClean="0">
                <a:latin typeface="Tahoma" pitchFamily="34" charset="0"/>
              </a:rPr>
              <a:pPr eaLnBrk="1" hangingPunct="1"/>
              <a:t>28</a:t>
            </a:fld>
            <a:endParaRPr lang="en-US" altLang="zh-CN" smtClean="0">
              <a:latin typeface="Tahoma"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charset="-122"/>
              </a:rPr>
              <a:t>C/S:</a:t>
            </a:r>
          </a:p>
          <a:p>
            <a:r>
              <a:rPr lang="zh-CN" altLang="en-US" dirty="0" smtClean="0">
                <a:ea typeface="宋体" charset="-122"/>
              </a:rPr>
              <a:t>网络资源分布的不均匀性</a:t>
            </a:r>
            <a:endParaRPr lang="en-US" altLang="zh-CN" dirty="0" smtClean="0">
              <a:ea typeface="宋体" charset="-122"/>
            </a:endParaRPr>
          </a:p>
          <a:p>
            <a:r>
              <a:rPr lang="zh-CN" altLang="en-US" dirty="0" smtClean="0">
                <a:ea typeface="宋体" charset="-122"/>
              </a:rPr>
              <a:t>进程通信的异步性</a:t>
            </a:r>
            <a:endParaRPr lang="en-US" altLang="zh-CN" dirty="0" smtClean="0">
              <a:ea typeface="宋体" charset="-122"/>
            </a:endParaRPr>
          </a:p>
          <a:p>
            <a:endParaRPr lang="en-US" altLang="zh-CN" dirty="0" smtClean="0">
              <a:ea typeface="宋体" charset="-122"/>
            </a:endParaRPr>
          </a:p>
          <a:p>
            <a:r>
              <a:rPr lang="en-US" altLang="zh-CN" dirty="0" smtClean="0">
                <a:ea typeface="宋体" charset="-122"/>
              </a:rPr>
              <a:t>Sever</a:t>
            </a:r>
            <a:r>
              <a:rPr lang="zh-CN" altLang="en-US" dirty="0" smtClean="0">
                <a:ea typeface="宋体" charset="-122"/>
              </a:rPr>
              <a:t>：</a:t>
            </a:r>
            <a:endParaRPr lang="en-US" altLang="zh-CN" dirty="0" smtClean="0">
              <a:ea typeface="宋体" charset="-122"/>
            </a:endParaRPr>
          </a:p>
          <a:p>
            <a:r>
              <a:rPr lang="zh-CN" altLang="en-US" dirty="0" smtClean="0">
                <a:ea typeface="宋体" charset="-122"/>
              </a:rPr>
              <a:t>并发</a:t>
            </a:r>
            <a:r>
              <a:rPr lang="en-US" altLang="zh-CN" dirty="0" err="1" smtClean="0">
                <a:ea typeface="宋体" charset="-122"/>
              </a:rPr>
              <a:t>erver</a:t>
            </a:r>
            <a:endParaRPr lang="en-US" altLang="zh-CN" dirty="0" smtClean="0">
              <a:ea typeface="宋体" charset="-122"/>
            </a:endParaRPr>
          </a:p>
          <a:p>
            <a:r>
              <a:rPr lang="zh-CN" altLang="en-US" dirty="0" smtClean="0">
                <a:ea typeface="宋体" charset="-122"/>
              </a:rPr>
              <a:t>重复</a:t>
            </a:r>
            <a:r>
              <a:rPr lang="en-US" altLang="zh-CN" dirty="0" smtClean="0">
                <a:ea typeface="宋体" charset="-122"/>
              </a:rPr>
              <a:t>server</a:t>
            </a:r>
            <a:endParaRPr lang="zh-CN" altLang="zh-CN" dirty="0" smtClean="0">
              <a:ea typeface="宋体" charset="-122"/>
            </a:endParaRPr>
          </a:p>
        </p:txBody>
      </p:sp>
    </p:spTree>
    <p:extLst>
      <p:ext uri="{BB962C8B-B14F-4D97-AF65-F5344CB8AC3E}">
        <p14:creationId xmlns:p14="http://schemas.microsoft.com/office/powerpoint/2010/main" val="292166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9444DAF-B1BE-4446-B6B8-BC6C9AFA9DBD}" type="slidenum">
              <a:rPr lang="en-US" altLang="zh-CN" smtClean="0">
                <a:latin typeface="Tahoma" pitchFamily="34" charset="0"/>
              </a:rPr>
              <a:pPr eaLnBrk="1" hangingPunct="1"/>
              <a:t>29</a:t>
            </a:fld>
            <a:endParaRPr lang="en-US" altLang="zh-CN" smtClean="0">
              <a:latin typeface="Tahoma"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66169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727ECDA-7EE9-4C87-B6E6-9E1196D9F52D}" type="slidenum">
              <a:rPr lang="zh-CN" altLang="en-US" smtClean="0">
                <a:latin typeface="Tahoma" pitchFamily="34" charset="0"/>
              </a:rPr>
              <a:pPr eaLnBrk="1" hangingPunct="1"/>
              <a:t>3</a:t>
            </a:fld>
            <a:endParaRPr lang="en-US" altLang="zh-CN" smtClean="0">
              <a:latin typeface="Tahom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运输层向高层用户屏蔽了下面网络核心的细节</a:t>
            </a:r>
            <a:r>
              <a:rPr lang="en-US" altLang="zh-CN" dirty="0" smtClean="0">
                <a:ea typeface="宋体" charset="-122"/>
              </a:rPr>
              <a:t>(</a:t>
            </a:r>
            <a:r>
              <a:rPr lang="zh-CN" altLang="en-US" dirty="0" smtClean="0">
                <a:ea typeface="宋体" charset="-122"/>
              </a:rPr>
              <a:t>如网络拓扑、所采用的路由选择协议等</a:t>
            </a:r>
            <a:r>
              <a:rPr lang="en-US" altLang="zh-CN" dirty="0" smtClean="0">
                <a:ea typeface="宋体" charset="-122"/>
              </a:rPr>
              <a:t>)</a:t>
            </a:r>
            <a:r>
              <a:rPr lang="zh-CN" altLang="en-US" dirty="0" smtClean="0">
                <a:ea typeface="宋体" charset="-122"/>
              </a:rPr>
              <a:t>，它使应用进程看见的就是好像在两个运输层实体之间有一条端到端的逻辑通信信道</a:t>
            </a:r>
          </a:p>
        </p:txBody>
      </p:sp>
    </p:spTree>
    <p:extLst>
      <p:ext uri="{BB962C8B-B14F-4D97-AF65-F5344CB8AC3E}">
        <p14:creationId xmlns:p14="http://schemas.microsoft.com/office/powerpoint/2010/main" val="192575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697F74-2F21-483B-A68D-62236BC45E93}" type="slidenum">
              <a:rPr lang="en-US" altLang="zh-CN" smtClean="0">
                <a:latin typeface="Tahoma" pitchFamily="34" charset="0"/>
              </a:rPr>
              <a:pPr eaLnBrk="1" hangingPunct="1"/>
              <a:t>30</a:t>
            </a:fld>
            <a:endParaRPr lang="en-US" altLang="zh-CN" smtClean="0">
              <a:latin typeface="Tahoma"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为什么</a:t>
            </a:r>
            <a:r>
              <a:rPr lang="en-US" altLang="zh-CN" dirty="0" smtClean="0">
                <a:ea typeface="宋体" charset="-122"/>
              </a:rPr>
              <a:t>A </a:t>
            </a:r>
            <a:r>
              <a:rPr lang="zh-CN" altLang="en-US" dirty="0" smtClean="0">
                <a:ea typeface="宋体" charset="-122"/>
              </a:rPr>
              <a:t>还要发送一次确认呢</a:t>
            </a:r>
            <a:r>
              <a:rPr lang="en-US" altLang="zh-CN" dirty="0" smtClean="0">
                <a:ea typeface="宋体" charset="-122"/>
              </a:rPr>
              <a:t>?</a:t>
            </a:r>
            <a:r>
              <a:rPr lang="zh-CN" altLang="en-US" dirty="0" smtClean="0">
                <a:ea typeface="宋体" charset="-122"/>
              </a:rPr>
              <a:t>这主要是为了防止己失效的连接请求报文段突然又传送到了</a:t>
            </a:r>
            <a:r>
              <a:rPr lang="en-US" altLang="zh-CN" dirty="0" smtClean="0">
                <a:ea typeface="宋体" charset="-122"/>
              </a:rPr>
              <a:t>B </a:t>
            </a:r>
            <a:r>
              <a:rPr lang="zh-CN" altLang="en-US" dirty="0" smtClean="0">
                <a:ea typeface="宋体" charset="-122"/>
              </a:rPr>
              <a:t>，因而产生错误。</a:t>
            </a:r>
          </a:p>
          <a:p>
            <a:r>
              <a:rPr lang="zh-CN" altLang="en-US" dirty="0" smtClean="0">
                <a:ea typeface="宋体" charset="-122"/>
              </a:rPr>
              <a:t>所谓</a:t>
            </a:r>
            <a:r>
              <a:rPr lang="en-US" altLang="zh-CN" dirty="0" smtClean="0">
                <a:ea typeface="宋体" charset="-122"/>
              </a:rPr>
              <a:t>"</a:t>
            </a:r>
            <a:r>
              <a:rPr lang="zh-CN" altLang="en-US" dirty="0" smtClean="0">
                <a:ea typeface="宋体" charset="-122"/>
              </a:rPr>
              <a:t>已失效的连接请求报文段</a:t>
            </a:r>
            <a:r>
              <a:rPr lang="en-US" altLang="zh-CN" dirty="0" smtClean="0">
                <a:ea typeface="宋体" charset="-122"/>
              </a:rPr>
              <a:t>"</a:t>
            </a:r>
            <a:r>
              <a:rPr lang="zh-CN" altLang="en-US" dirty="0" smtClean="0">
                <a:ea typeface="宋体" charset="-122"/>
              </a:rPr>
              <a:t>是这样产生的。考虑一种正常情况。</a:t>
            </a:r>
            <a:r>
              <a:rPr lang="en-US" altLang="zh-CN" dirty="0" smtClean="0">
                <a:ea typeface="宋体" charset="-122"/>
              </a:rPr>
              <a:t>A </a:t>
            </a:r>
            <a:r>
              <a:rPr lang="zh-CN" altLang="en-US" dirty="0" smtClean="0">
                <a:ea typeface="宋体" charset="-122"/>
              </a:rPr>
              <a:t>发出连接请求，但因连接请求报文丢失而未收到确认。于是</a:t>
            </a:r>
            <a:r>
              <a:rPr lang="en-US" altLang="zh-CN" dirty="0" smtClean="0">
                <a:ea typeface="宋体" charset="-122"/>
              </a:rPr>
              <a:t>A </a:t>
            </a:r>
            <a:r>
              <a:rPr lang="zh-CN" altLang="en-US" dirty="0" smtClean="0">
                <a:ea typeface="宋体" charset="-122"/>
              </a:rPr>
              <a:t>再重传一次连接请求。后来收到了确认，建立了连接。数据传输完毕后，就释放了连接。</a:t>
            </a:r>
            <a:r>
              <a:rPr lang="en-US" altLang="zh-CN" dirty="0" smtClean="0">
                <a:ea typeface="宋体" charset="-122"/>
              </a:rPr>
              <a:t>A </a:t>
            </a:r>
            <a:r>
              <a:rPr lang="zh-CN" altLang="en-US" dirty="0" smtClean="0">
                <a:ea typeface="宋体" charset="-122"/>
              </a:rPr>
              <a:t>共发送了两个连接请求报文段，其中第一个丢失，第二个到达了</a:t>
            </a:r>
            <a:r>
              <a:rPr lang="en-US" altLang="zh-CN" dirty="0" smtClean="0">
                <a:ea typeface="宋体" charset="-122"/>
              </a:rPr>
              <a:t>B </a:t>
            </a:r>
            <a:r>
              <a:rPr lang="zh-CN" altLang="en-US" dirty="0" smtClean="0">
                <a:ea typeface="宋体" charset="-122"/>
              </a:rPr>
              <a:t>。没有</a:t>
            </a:r>
            <a:r>
              <a:rPr lang="en-US" altLang="zh-CN" dirty="0" smtClean="0">
                <a:ea typeface="宋体" charset="-122"/>
              </a:rPr>
              <a:t>"</a:t>
            </a:r>
            <a:r>
              <a:rPr lang="zh-CN" altLang="en-US" dirty="0" smtClean="0">
                <a:ea typeface="宋体" charset="-122"/>
              </a:rPr>
              <a:t>己失效的连接请求报文段</a:t>
            </a:r>
            <a:r>
              <a:rPr lang="en-US" altLang="zh-CN" dirty="0" smtClean="0">
                <a:ea typeface="宋体" charset="-122"/>
              </a:rPr>
              <a:t>"</a:t>
            </a:r>
            <a:r>
              <a:rPr lang="zh-CN" altLang="en-US" dirty="0" smtClean="0">
                <a:ea typeface="宋体" charset="-122"/>
              </a:rPr>
              <a:t>。</a:t>
            </a:r>
            <a:endParaRPr lang="en-US" altLang="zh-CN" dirty="0" smtClean="0">
              <a:ea typeface="宋体" charset="-122"/>
            </a:endParaRPr>
          </a:p>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发出的第一个连接请求报文段并没有丢失，而是在某些网络结点长时间滞留了，以致延误到连接释放以后的某个时间才到达</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。本来这是一个早已失效的报文段。</a:t>
            </a:r>
            <a:endParaRPr lang="zh-CN" altLang="zh-CN" dirty="0" smtClean="0">
              <a:ea typeface="宋体" charset="-122"/>
            </a:endParaRPr>
          </a:p>
        </p:txBody>
      </p:sp>
    </p:spTree>
    <p:extLst>
      <p:ext uri="{BB962C8B-B14F-4D97-AF65-F5344CB8AC3E}">
        <p14:creationId xmlns:p14="http://schemas.microsoft.com/office/powerpoint/2010/main" val="4214275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F3BF6F-AD3A-4B95-9327-E8C1D1D2796C}" type="slidenum">
              <a:rPr lang="en-US" altLang="zh-CN" smtClean="0">
                <a:latin typeface="Tahoma" pitchFamily="34" charset="0"/>
              </a:rPr>
              <a:pPr eaLnBrk="1" hangingPunct="1"/>
              <a:t>31</a:t>
            </a:fld>
            <a:endParaRPr lang="en-US" altLang="zh-CN" smtClean="0">
              <a:latin typeface="Tahoma"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3200329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CEB6878-5F44-4E0F-8669-985155355EA3}" type="slidenum">
              <a:rPr lang="en-US" altLang="zh-CN" smtClean="0">
                <a:latin typeface="Tahoma" pitchFamily="34" charset="0"/>
              </a:rPr>
              <a:pPr eaLnBrk="1" hangingPunct="1"/>
              <a:t>32</a:t>
            </a:fld>
            <a:endParaRPr lang="en-US" altLang="zh-CN" smtClean="0">
              <a:latin typeface="Tahoma"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2502081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E0B9097-8A37-4A85-9942-AF8434B31E92}" type="slidenum">
              <a:rPr lang="zh-CN" altLang="en-US" smtClean="0">
                <a:latin typeface="Tahoma" pitchFamily="34" charset="0"/>
              </a:rPr>
              <a:pPr eaLnBrk="1" hangingPunct="1"/>
              <a:t>33</a:t>
            </a:fld>
            <a:endParaRPr lang="en-US" altLang="zh-CN" smtClean="0">
              <a:latin typeface="Tahoma"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客户进程收到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的确认后，还要向</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给出确认。确认报文段的</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y + 1</a:t>
            </a:r>
            <a:r>
              <a:rPr lang="zh-CN" altLang="en-US" sz="1200" b="0" i="0" u="none" strike="noStrike" kern="1200" baseline="0" dirty="0" smtClean="0">
                <a:solidFill>
                  <a:schemeClr val="tx1"/>
                </a:solidFill>
                <a:latin typeface="Arial" charset="0"/>
                <a:ea typeface="宋体" pitchFamily="2" charset="-122"/>
                <a:cs typeface="+mn-cs"/>
              </a:rPr>
              <a:t>，而自己的序号</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 = X + 1 </a:t>
            </a:r>
            <a:r>
              <a:rPr lang="zh-CN" altLang="en-US"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smtClean="0">
                <a:solidFill>
                  <a:schemeClr val="tx1"/>
                </a:solidFill>
                <a:latin typeface="Arial" charset="0"/>
                <a:ea typeface="宋体" pitchFamily="2" charset="-122"/>
                <a:cs typeface="+mn-cs"/>
              </a:rPr>
              <a:t> TCP </a:t>
            </a:r>
            <a:r>
              <a:rPr lang="zh-CN" altLang="en-US" sz="1200" b="0" i="0" u="none" strike="noStrike" kern="1200" baseline="0" dirty="0" smtClean="0">
                <a:solidFill>
                  <a:schemeClr val="tx1"/>
                </a:solidFill>
                <a:latin typeface="Arial" charset="0"/>
                <a:ea typeface="宋体" pitchFamily="2" charset="-122"/>
                <a:cs typeface="+mn-cs"/>
              </a:rPr>
              <a:t>的标准规定， </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报文段可以携带数据。但如果不携带数据则不消耗序号</a:t>
            </a:r>
            <a:endParaRPr lang="zh-CN" altLang="en-US" dirty="0" smtClean="0">
              <a:ea typeface="宋体" charset="-122"/>
            </a:endParaRPr>
          </a:p>
        </p:txBody>
      </p:sp>
    </p:spTree>
    <p:extLst>
      <p:ext uri="{BB962C8B-B14F-4D97-AF65-F5344CB8AC3E}">
        <p14:creationId xmlns:p14="http://schemas.microsoft.com/office/powerpoint/2010/main" val="3041516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95507B-266E-4D32-B922-D70CA559B82B}" type="slidenum">
              <a:rPr lang="en-US" altLang="zh-CN" smtClean="0">
                <a:latin typeface="Tahoma" pitchFamily="34" charset="0"/>
              </a:rPr>
              <a:pPr eaLnBrk="1" hangingPunct="1"/>
              <a:t>34</a:t>
            </a:fld>
            <a:endParaRPr lang="en-US" altLang="zh-CN" smtClean="0">
              <a:latin typeface="Tahoma"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理想的传输条件有以下两个特点</a:t>
            </a:r>
            <a:r>
              <a:rPr lang="en-US" altLang="zh-CN" sz="1200" b="0" i="0" u="none" strike="noStrike" kern="1200" baseline="0" dirty="0" smtClean="0">
                <a:solidFill>
                  <a:schemeClr val="tx1"/>
                </a:solidFill>
                <a:latin typeface="Arial" charset="0"/>
                <a:ea typeface="宋体" pitchFamily="2" charset="-122"/>
                <a:cs typeface="+mn-cs"/>
              </a:rPr>
              <a:t>:</a:t>
            </a:r>
          </a:p>
          <a:p>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传输信道不产生差错。</a:t>
            </a:r>
          </a:p>
          <a:p>
            <a:r>
              <a:rPr lang="en-US" altLang="zh-CN" sz="1200" b="0" i="0" u="none" strike="noStrike" kern="1200" baseline="0" dirty="0" smtClean="0">
                <a:solidFill>
                  <a:schemeClr val="tx1"/>
                </a:solidFill>
                <a:latin typeface="Arial" charset="0"/>
                <a:ea typeface="宋体" pitchFamily="2" charset="-122"/>
                <a:cs typeface="+mn-cs"/>
              </a:rPr>
              <a:t>(2) </a:t>
            </a:r>
            <a:r>
              <a:rPr lang="zh-CN" altLang="en-US" sz="1200" b="0" i="0" u="none" strike="noStrike" kern="1200" baseline="0" dirty="0" smtClean="0">
                <a:solidFill>
                  <a:schemeClr val="tx1"/>
                </a:solidFill>
                <a:latin typeface="Arial" charset="0"/>
                <a:ea typeface="宋体" pitchFamily="2" charset="-122"/>
                <a:cs typeface="+mn-cs"/>
              </a:rPr>
              <a:t>不管发送方以多快的速度发送数据，接收方总是来得及处理收到的数据。</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第一， </a:t>
            </a:r>
            <a:r>
              <a:rPr lang="en-US" altLang="zh-CN" dirty="0" smtClean="0">
                <a:ea typeface="宋体" charset="-122"/>
              </a:rPr>
              <a:t>A </a:t>
            </a:r>
            <a:r>
              <a:rPr lang="zh-CN" altLang="en-US" dirty="0" smtClean="0">
                <a:ea typeface="宋体" charset="-122"/>
              </a:rPr>
              <a:t>在发送完一个分组后，必须暂时保留已发送的分组的副本</a:t>
            </a:r>
            <a:r>
              <a:rPr lang="en-US" altLang="zh-CN" dirty="0" smtClean="0">
                <a:ea typeface="宋体" charset="-122"/>
              </a:rPr>
              <a:t>(</a:t>
            </a:r>
            <a:r>
              <a:rPr lang="zh-CN" altLang="en-US" dirty="0" smtClean="0">
                <a:ea typeface="宋体" charset="-122"/>
              </a:rPr>
              <a:t>为发生超时重传时使用</a:t>
            </a:r>
            <a:r>
              <a:rPr lang="en-US" altLang="zh-CN" dirty="0" smtClean="0">
                <a:ea typeface="宋体" charset="-122"/>
              </a:rPr>
              <a:t>)</a:t>
            </a:r>
            <a:r>
              <a:rPr lang="zh-CN" altLang="en-US" dirty="0" smtClean="0">
                <a:ea typeface="宋体" charset="-122"/>
              </a:rPr>
              <a:t>。只有在收到相应的确认后才能清除暂时保留的分组副本。</a:t>
            </a:r>
          </a:p>
          <a:p>
            <a:r>
              <a:rPr lang="zh-CN" altLang="en-US" dirty="0" smtClean="0">
                <a:ea typeface="宋体" charset="-122"/>
              </a:rPr>
              <a:t>第二，分组和确认分组都必须进行编号。这样才能明确是哪一个发送出去的分组收到了确认，而哪一个分组还没有收到确认。</a:t>
            </a:r>
          </a:p>
          <a:p>
            <a:r>
              <a:rPr lang="zh-CN" altLang="en-US" dirty="0" smtClean="0">
                <a:ea typeface="宋体" charset="-122"/>
              </a:rPr>
              <a:t>第三</a:t>
            </a:r>
            <a:r>
              <a:rPr lang="en-US" altLang="zh-CN" dirty="0" smtClean="0">
                <a:ea typeface="宋体" charset="-122"/>
              </a:rPr>
              <a:t>.</a:t>
            </a:r>
            <a:r>
              <a:rPr lang="zh-CN" altLang="en-US" dirty="0" smtClean="0">
                <a:ea typeface="宋体" charset="-122"/>
              </a:rPr>
              <a:t>超时计时器设置的重传时间应当比数据在分组传输的平均往返时间更长一些。</a:t>
            </a:r>
          </a:p>
        </p:txBody>
      </p:sp>
    </p:spTree>
    <p:extLst>
      <p:ext uri="{BB962C8B-B14F-4D97-AF65-F5344CB8AC3E}">
        <p14:creationId xmlns:p14="http://schemas.microsoft.com/office/powerpoint/2010/main" val="1811656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7D8DAF-E8B6-48DB-A18B-52557ABEF867}" type="slidenum">
              <a:rPr lang="en-US" altLang="zh-CN" smtClean="0">
                <a:latin typeface="Tahoma" pitchFamily="34" charset="0"/>
              </a:rPr>
              <a:pPr eaLnBrk="1" hangingPunct="1"/>
              <a:t>35</a:t>
            </a:fld>
            <a:endParaRPr lang="en-US" altLang="zh-CN" smtClean="0">
              <a:latin typeface="Tahoma"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Tree>
    <p:extLst>
      <p:ext uri="{BB962C8B-B14F-4D97-AF65-F5344CB8AC3E}">
        <p14:creationId xmlns:p14="http://schemas.microsoft.com/office/powerpoint/2010/main" val="4027971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46DA3B9-1999-44B6-8511-C63E872F9DC3}" type="slidenum">
              <a:rPr lang="en-US" altLang="zh-CN" smtClean="0">
                <a:latin typeface="Tahoma" pitchFamily="34" charset="0"/>
              </a:rPr>
              <a:pPr eaLnBrk="1" hangingPunct="1"/>
              <a:t>36</a:t>
            </a:fld>
            <a:endParaRPr lang="en-US" altLang="zh-CN" smtClean="0">
              <a:latin typeface="Tahoma"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第一，丢弃这个重复的分组</a:t>
            </a:r>
            <a:r>
              <a:rPr lang="en-US" altLang="zh-CN" sz="1200" b="0" i="0" u="none" strike="noStrike" kern="1200" baseline="0" dirty="0" smtClean="0">
                <a:solidFill>
                  <a:schemeClr val="tx1"/>
                </a:solidFill>
                <a:latin typeface="Arial" charset="0"/>
                <a:ea typeface="宋体" pitchFamily="2" charset="-122"/>
                <a:cs typeface="+mn-cs"/>
              </a:rPr>
              <a:t>M1,</a:t>
            </a:r>
            <a:r>
              <a:rPr lang="zh-CN" altLang="en-US" sz="1200" b="0" i="0" u="none" strike="noStrike" kern="1200" baseline="0" dirty="0" smtClean="0">
                <a:solidFill>
                  <a:schemeClr val="tx1"/>
                </a:solidFill>
                <a:latin typeface="Arial" charset="0"/>
                <a:ea typeface="宋体" pitchFamily="2" charset="-122"/>
                <a:cs typeface="+mn-cs"/>
              </a:rPr>
              <a:t>不向上层交付。</a:t>
            </a:r>
          </a:p>
          <a:p>
            <a:r>
              <a:rPr lang="zh-CN" altLang="en-US" sz="1200" b="0" i="0" u="none" strike="noStrike" kern="1200" baseline="0" dirty="0" smtClean="0">
                <a:solidFill>
                  <a:schemeClr val="tx1"/>
                </a:solidFill>
                <a:latin typeface="Arial" charset="0"/>
                <a:ea typeface="宋体" pitchFamily="2" charset="-122"/>
                <a:cs typeface="+mn-cs"/>
              </a:rPr>
              <a:t>第二，向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发送确认。不能认为己经发送过确认就不再发送，因为</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之所以重传</a:t>
            </a:r>
            <a:r>
              <a:rPr lang="en-US" altLang="zh-CN" sz="1200" b="0" i="0" u="none" strike="noStrike" kern="1200" baseline="0" dirty="0" smtClean="0">
                <a:solidFill>
                  <a:schemeClr val="tx1"/>
                </a:solidFill>
                <a:latin typeface="Arial" charset="0"/>
                <a:ea typeface="宋体" pitchFamily="2" charset="-122"/>
                <a:cs typeface="+mn-cs"/>
              </a:rPr>
              <a:t>M1</a:t>
            </a:r>
            <a:r>
              <a:rPr lang="zh-CN" altLang="en-US" sz="1200" b="0" i="0" u="none" strike="noStrike" kern="1200" baseline="0" dirty="0" smtClean="0">
                <a:solidFill>
                  <a:schemeClr val="tx1"/>
                </a:solidFill>
                <a:latin typeface="Arial" charset="0"/>
                <a:ea typeface="宋体" pitchFamily="2" charset="-122"/>
                <a:cs typeface="+mn-cs"/>
              </a:rPr>
              <a:t>就表示</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没有收到对</a:t>
            </a:r>
            <a:r>
              <a:rPr lang="en-US" altLang="zh-CN" sz="1200" b="0" i="0" u="none" strike="noStrike" kern="1200" baseline="0" dirty="0" smtClean="0">
                <a:solidFill>
                  <a:schemeClr val="tx1"/>
                </a:solidFill>
                <a:latin typeface="Arial" charset="0"/>
                <a:ea typeface="宋体" pitchFamily="2" charset="-122"/>
                <a:cs typeface="+mn-cs"/>
              </a:rPr>
              <a:t>M1 </a:t>
            </a:r>
            <a:r>
              <a:rPr lang="zh-CN" altLang="en-US" sz="1200" b="0" i="0" u="none" strike="noStrike" kern="1200" baseline="0" dirty="0" smtClean="0">
                <a:solidFill>
                  <a:schemeClr val="tx1"/>
                </a:solidFill>
                <a:latin typeface="Arial" charset="0"/>
                <a:ea typeface="宋体" pitchFamily="2" charset="-122"/>
                <a:cs typeface="+mn-cs"/>
              </a:rPr>
              <a:t>的确认。</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通常</a:t>
            </a:r>
            <a:r>
              <a:rPr lang="en-US" altLang="zh-CN" dirty="0" smtClean="0">
                <a:ea typeface="宋体" charset="-122"/>
              </a:rPr>
              <a:t>A </a:t>
            </a:r>
            <a:r>
              <a:rPr lang="zh-CN" altLang="en-US" dirty="0" smtClean="0">
                <a:ea typeface="宋体" charset="-122"/>
              </a:rPr>
              <a:t>最终总是可以收到对所有发出的分组的确认。如果</a:t>
            </a:r>
            <a:r>
              <a:rPr lang="en-US" altLang="zh-CN" dirty="0" smtClean="0">
                <a:ea typeface="宋体" charset="-122"/>
              </a:rPr>
              <a:t>A </a:t>
            </a:r>
            <a:r>
              <a:rPr lang="zh-CN" altLang="en-US" dirty="0" smtClean="0">
                <a:ea typeface="宋体" charset="-122"/>
              </a:rPr>
              <a:t>不断重传分组但总是收不到确认，就说明通信线路太差，不能进行通信。</a:t>
            </a:r>
          </a:p>
          <a:p>
            <a:r>
              <a:rPr lang="zh-CN" altLang="en-US" dirty="0" smtClean="0">
                <a:ea typeface="宋体" charset="-122"/>
              </a:rPr>
              <a:t>使用上述的确认和重传机制，我们就可以在不可靠的传输网络上实现可靠的通信。</a:t>
            </a:r>
            <a:endParaRPr lang="zh-CN" altLang="zh-CN" dirty="0" smtClean="0">
              <a:ea typeface="宋体" charset="-122"/>
            </a:endParaRPr>
          </a:p>
        </p:txBody>
      </p:sp>
    </p:spTree>
    <p:extLst>
      <p:ext uri="{BB962C8B-B14F-4D97-AF65-F5344CB8AC3E}">
        <p14:creationId xmlns:p14="http://schemas.microsoft.com/office/powerpoint/2010/main" val="1695781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2BEA395-C180-40E7-8BDA-E59D568F405B}" type="slidenum">
              <a:rPr lang="en-US" altLang="zh-CN" smtClean="0">
                <a:latin typeface="Tahoma" pitchFamily="34" charset="0"/>
              </a:rPr>
              <a:pPr eaLnBrk="1" hangingPunct="1"/>
              <a:t>37</a:t>
            </a:fld>
            <a:endParaRPr lang="en-US" altLang="zh-CN" smtClean="0">
              <a:latin typeface="Tahoma"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像上述的这种可靠传输协议常称为自动重传请求</a:t>
            </a:r>
            <a:r>
              <a:rPr lang="en-US" altLang="zh-CN" sz="1200" b="0" i="0" u="none" strike="noStrike" kern="1200" baseline="0" dirty="0" smtClean="0">
                <a:solidFill>
                  <a:schemeClr val="tx1"/>
                </a:solidFill>
                <a:latin typeface="Arial" charset="0"/>
                <a:ea typeface="宋体" pitchFamily="2" charset="-122"/>
                <a:cs typeface="+mn-cs"/>
              </a:rPr>
              <a:t>ARQ (Automatic Repeat </a:t>
            </a:r>
            <a:r>
              <a:rPr lang="en-US" altLang="zh-CN" sz="1200" b="0" i="0" u="none" strike="noStrike" kern="1200" baseline="0" dirty="0" err="1" smtClean="0">
                <a:solidFill>
                  <a:schemeClr val="tx1"/>
                </a:solidFill>
                <a:latin typeface="Arial" charset="0"/>
                <a:ea typeface="宋体" pitchFamily="2" charset="-122"/>
                <a:cs typeface="+mn-cs"/>
              </a:rPr>
              <a:t>reQuest</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。意思是重传的请求是自动进行的。接收方不需要请求发送方重传某个出错的分组。</a:t>
            </a:r>
            <a:endParaRPr lang="zh-CN" altLang="zh-CN" dirty="0" smtClean="0">
              <a:ea typeface="宋体" charset="-122"/>
            </a:endParaRPr>
          </a:p>
        </p:txBody>
      </p:sp>
    </p:spTree>
    <p:extLst>
      <p:ext uri="{BB962C8B-B14F-4D97-AF65-F5344CB8AC3E}">
        <p14:creationId xmlns:p14="http://schemas.microsoft.com/office/powerpoint/2010/main" val="121448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6ADB085-8003-4C9F-9A32-FEDEECCCB2EF}" type="slidenum">
              <a:rPr lang="en-US" altLang="zh-CN" smtClean="0">
                <a:latin typeface="Tahoma" pitchFamily="34" charset="0"/>
              </a:rPr>
              <a:pPr eaLnBrk="1" hangingPunct="1"/>
              <a:t>38</a:t>
            </a:fld>
            <a:endParaRPr lang="en-US" altLang="zh-CN" smtClean="0">
              <a:latin typeface="Tahoma"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05000"/>
              </a:lnSpc>
            </a:pPr>
            <a:r>
              <a:rPr lang="en-US" altLang="zh-CN" sz="1200" dirty="0" smtClean="0"/>
              <a:t>TCP </a:t>
            </a:r>
            <a:r>
              <a:rPr lang="zh-CN" altLang="en-US" sz="1200" dirty="0" smtClean="0"/>
              <a:t>采用大小可变的滑动窗口进行流量控制。窗口大小的单位是</a:t>
            </a:r>
            <a:r>
              <a:rPr lang="zh-CN" altLang="en-US" sz="1200" dirty="0" smtClean="0">
                <a:solidFill>
                  <a:srgbClr val="FF0000"/>
                </a:solidFill>
              </a:rPr>
              <a:t>字节</a:t>
            </a:r>
            <a:r>
              <a:rPr lang="zh-CN" altLang="en-US" sz="1200" dirty="0" smtClean="0"/>
              <a:t>。</a:t>
            </a:r>
          </a:p>
          <a:p>
            <a:pPr algn="just">
              <a:lnSpc>
                <a:spcPct val="105000"/>
              </a:lnSpc>
            </a:pPr>
            <a:r>
              <a:rPr lang="zh-CN" altLang="en-US" sz="1200" dirty="0" smtClean="0"/>
              <a:t>在 </a:t>
            </a:r>
            <a:r>
              <a:rPr lang="en-US" altLang="zh-CN" sz="1200" dirty="0" smtClean="0"/>
              <a:t>TCP </a:t>
            </a:r>
            <a:r>
              <a:rPr lang="zh-CN" altLang="en-US" sz="1200" dirty="0" smtClean="0"/>
              <a:t>报文段首部的窗口字段写入的数值就是当前给对方设置的发送窗口数值的上限。</a:t>
            </a:r>
          </a:p>
          <a:p>
            <a:pPr algn="just">
              <a:lnSpc>
                <a:spcPct val="105000"/>
              </a:lnSpc>
            </a:pPr>
            <a:r>
              <a:rPr lang="zh-CN" altLang="en-US" sz="1200" dirty="0" smtClean="0"/>
              <a:t>发送窗口在连接建立时由双方商定。但在通信的过程中，接收端可根据自己的资源情况，随时动态地调整对方的发送窗口上限值</a:t>
            </a:r>
            <a:r>
              <a:rPr lang="en-US" altLang="zh-CN" sz="1200" dirty="0" smtClean="0"/>
              <a:t>(</a:t>
            </a:r>
            <a:r>
              <a:rPr lang="zh-CN" altLang="en-US" sz="1200" dirty="0" smtClean="0"/>
              <a:t>可增大或减小</a:t>
            </a:r>
            <a:r>
              <a:rPr lang="en-US" altLang="zh-CN" sz="1200" dirty="0" smtClean="0"/>
              <a:t>)</a:t>
            </a:r>
            <a:r>
              <a:rPr lang="zh-CN" altLang="en-US" sz="1200" dirty="0" smtClean="0"/>
              <a:t>。  </a:t>
            </a:r>
          </a:p>
          <a:p>
            <a:endParaRPr lang="zh-CN" altLang="zh-CN" dirty="0" smtClean="0">
              <a:ea typeface="宋体" charset="-122"/>
            </a:endParaRPr>
          </a:p>
        </p:txBody>
      </p:sp>
    </p:spTree>
    <p:extLst>
      <p:ext uri="{BB962C8B-B14F-4D97-AF65-F5344CB8AC3E}">
        <p14:creationId xmlns:p14="http://schemas.microsoft.com/office/powerpoint/2010/main" val="802077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显然，窗口越大，发送方就可以在收到对方确认之前连续发送更多的数据，因而可能获得更高的传输效率。但接收方必须未得及处理这些收到的数据。</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39</a:t>
            </a:fld>
            <a:endParaRPr lang="en-US" altLang="zh-CN"/>
          </a:p>
        </p:txBody>
      </p:sp>
    </p:spTree>
    <p:extLst>
      <p:ext uri="{BB962C8B-B14F-4D97-AF65-F5344CB8AC3E}">
        <p14:creationId xmlns:p14="http://schemas.microsoft.com/office/powerpoint/2010/main" val="204705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A6284EE-8159-47D4-BA60-58E866E6A7E5}" type="slidenum">
              <a:rPr lang="zh-CN" altLang="en-US" smtClean="0">
                <a:latin typeface="Tahoma" pitchFamily="34" charset="0"/>
              </a:rPr>
              <a:pPr eaLnBrk="1" hangingPunct="1"/>
              <a:t>4</a:t>
            </a:fld>
            <a:endParaRPr lang="en-US" altLang="zh-CN" smtClean="0">
              <a:latin typeface="Tahom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运输层最近又增加了第三种协议，即流控制传输协议</a:t>
            </a:r>
            <a:r>
              <a:rPr lang="en-US" altLang="zh-CN" dirty="0" smtClean="0">
                <a:ea typeface="宋体" charset="-122"/>
              </a:rPr>
              <a:t>SCTP (Stream Control Transmission Protoco1) [RFC 2960, 4166,4168]. </a:t>
            </a:r>
            <a:r>
              <a:rPr lang="zh-CN" altLang="en-US" dirty="0" smtClean="0">
                <a:ea typeface="宋体" charset="-122"/>
              </a:rPr>
              <a:t>它具有</a:t>
            </a:r>
            <a:r>
              <a:rPr lang="en-US" altLang="zh-CN" dirty="0" smtClean="0">
                <a:ea typeface="宋体" charset="-122"/>
              </a:rPr>
              <a:t>TCP </a:t>
            </a:r>
            <a:r>
              <a:rPr lang="zh-CN" altLang="en-US" dirty="0" smtClean="0">
                <a:ea typeface="宋体" charset="-122"/>
              </a:rPr>
              <a:t>和</a:t>
            </a:r>
            <a:r>
              <a:rPr lang="en-US" altLang="zh-CN" dirty="0" smtClean="0">
                <a:ea typeface="宋体" charset="-122"/>
              </a:rPr>
              <a:t>UDP </a:t>
            </a:r>
            <a:r>
              <a:rPr lang="zh-CN" altLang="en-US" dirty="0" smtClean="0">
                <a:ea typeface="宋体" charset="-122"/>
              </a:rPr>
              <a:t>协议的共同优点，可支持些新的应用，如</a:t>
            </a:r>
            <a:r>
              <a:rPr lang="en-US" altLang="zh-CN" dirty="0" smtClean="0">
                <a:ea typeface="宋体" charset="-122"/>
              </a:rPr>
              <a:t>IP </a:t>
            </a:r>
            <a:r>
              <a:rPr lang="zh-CN" altLang="en-US" dirty="0" smtClean="0">
                <a:ea typeface="宋体" charset="-122"/>
              </a:rPr>
              <a:t>电话。</a:t>
            </a:r>
          </a:p>
        </p:txBody>
      </p:sp>
    </p:spTree>
    <p:extLst>
      <p:ext uri="{BB962C8B-B14F-4D97-AF65-F5344CB8AC3E}">
        <p14:creationId xmlns:p14="http://schemas.microsoft.com/office/powerpoint/2010/main" val="1228108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发送窗口后沿的后面部分表示己发送且己收到了确认。这些数据显然不需要再保留了</a:t>
            </a:r>
            <a:r>
              <a:rPr lang="en-US" altLang="zh-CN" sz="1200" b="0" i="0" u="none" strike="noStrike" kern="1200" baseline="0" dirty="0" smtClean="0">
                <a:solidFill>
                  <a:schemeClr val="tx1"/>
                </a:solidFill>
                <a:latin typeface="Arial" charset="0"/>
                <a:ea typeface="宋体" pitchFamily="2" charset="-122"/>
                <a:cs typeface="+mn-cs"/>
              </a:rPr>
              <a:t>Q </a:t>
            </a:r>
            <a:r>
              <a:rPr lang="zh-CN" altLang="en-US" sz="1200" b="0" i="0" u="none" strike="noStrike" kern="1200" baseline="0" dirty="0" smtClean="0">
                <a:solidFill>
                  <a:schemeClr val="tx1"/>
                </a:solidFill>
                <a:latin typeface="Arial" charset="0"/>
                <a:ea typeface="宋体" pitchFamily="2" charset="-122"/>
                <a:cs typeface="+mn-cs"/>
              </a:rPr>
              <a:t>而发送窗口前沿的前面部分表示不允许发送的，因为接收方都没有为这部分数据保留临时存放的缓存空间。</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发送窗口后沿的变化情况有两种可能，即不动</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没有收到新的确认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和前移</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收到了新的确认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而发送窗口内靠前面的字节</a:t>
            </a:r>
            <a:r>
              <a:rPr lang="en-US" altLang="zh-CN" sz="1200" b="0" i="0" u="none" strike="noStrike" kern="1200" baseline="0" dirty="0" smtClean="0">
                <a:solidFill>
                  <a:schemeClr val="tx1"/>
                </a:solidFill>
                <a:latin typeface="Arial" charset="0"/>
                <a:ea typeface="宋体" pitchFamily="2" charset="-122"/>
                <a:cs typeface="+mn-cs"/>
              </a:rPr>
              <a:t>(401 - 500) </a:t>
            </a:r>
            <a:r>
              <a:rPr lang="zh-CN" altLang="en-US" sz="1200" b="0" i="0" u="none" strike="noStrike" kern="1200" baseline="0" dirty="0" smtClean="0">
                <a:solidFill>
                  <a:schemeClr val="tx1"/>
                </a:solidFill>
                <a:latin typeface="Arial" charset="0"/>
                <a:ea typeface="宋体" pitchFamily="2" charset="-122"/>
                <a:cs typeface="+mn-cs"/>
              </a:rPr>
              <a:t>是允许发送但尚未发送的。</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40</a:t>
            </a:fld>
            <a:endParaRPr lang="en-US" altLang="zh-CN"/>
          </a:p>
        </p:txBody>
      </p:sp>
    </p:spTree>
    <p:extLst>
      <p:ext uri="{BB962C8B-B14F-4D97-AF65-F5344CB8AC3E}">
        <p14:creationId xmlns:p14="http://schemas.microsoft.com/office/powerpoint/2010/main" val="909300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发送窗口前沿通常是不断向前移动，但也有可能不动。这对应于两种情况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一是没有收到新的确认，对方通知的窗口大小也不变</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二是收到了新的确认但对厅通知的窗口缩小了，使得发送窗口前沿正好不动。</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发送窗口前沿也有可能向后收缩。这发生在对方通知的窗口缩小了。但</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的标准强烈不赞成这样做</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41</a:t>
            </a:fld>
            <a:endParaRPr lang="en-US" altLang="zh-CN"/>
          </a:p>
        </p:txBody>
      </p:sp>
    </p:spTree>
    <p:extLst>
      <p:ext uri="{BB962C8B-B14F-4D97-AF65-F5344CB8AC3E}">
        <p14:creationId xmlns:p14="http://schemas.microsoft.com/office/powerpoint/2010/main" val="3191740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Arial" charset="0"/>
                <a:ea typeface="宋体" pitchFamily="2" charset="-122"/>
                <a:cs typeface="+mn-cs"/>
              </a:rPr>
              <a:t>接收方的主机</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进行了二专次流量控制。第一次把窗口减小到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=300 </a:t>
            </a:r>
            <a:r>
              <a:rPr lang="zh-CN" altLang="en-US" sz="1200" b="0" i="0" u="none" strike="noStrike" kern="1200" baseline="0" dirty="0" smtClean="0">
                <a:solidFill>
                  <a:schemeClr val="tx1"/>
                </a:solidFill>
                <a:latin typeface="Arial" charset="0"/>
                <a:ea typeface="宋体" pitchFamily="2" charset="-122"/>
                <a:cs typeface="+mn-cs"/>
              </a:rPr>
              <a:t>，第二次又减到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100 </a:t>
            </a:r>
            <a:r>
              <a:rPr lang="zh-CN" altLang="en-US" sz="1200" b="0" i="0" u="none" strike="noStrike" kern="1200" baseline="0" dirty="0" smtClean="0">
                <a:solidFill>
                  <a:schemeClr val="tx1"/>
                </a:solidFill>
                <a:latin typeface="Arial" charset="0"/>
                <a:ea typeface="宋体" pitchFamily="2" charset="-122"/>
                <a:cs typeface="+mn-cs"/>
              </a:rPr>
              <a:t>，最后减到</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0 </a:t>
            </a:r>
            <a:r>
              <a:rPr lang="zh-CN" altLang="en-US" sz="1200" b="0" i="0" u="none" strike="noStrike" kern="1200" baseline="0" dirty="0" smtClean="0">
                <a:solidFill>
                  <a:schemeClr val="tx1"/>
                </a:solidFill>
                <a:latin typeface="Arial" charset="0"/>
                <a:ea typeface="宋体" pitchFamily="2" charset="-122"/>
                <a:cs typeface="+mn-cs"/>
              </a:rPr>
              <a:t>，即不允许发送方再发送数据了。这种使发送方暂停发送的状态将持续到主机</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重新发出一个新的窗口值为止。我们还应注意到，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发送的三个报文段都设置了</a:t>
            </a:r>
            <a:r>
              <a:rPr lang="en-US" altLang="zh-CN" sz="1200" b="0" i="0" u="none" strike="noStrike" kern="1200" baseline="0" dirty="0" smtClean="0">
                <a:solidFill>
                  <a:schemeClr val="tx1"/>
                </a:solidFill>
                <a:latin typeface="Arial" charset="0"/>
                <a:ea typeface="宋体" pitchFamily="2" charset="-122"/>
                <a:cs typeface="+mn-cs"/>
              </a:rPr>
              <a:t>ACK= 1 </a:t>
            </a:r>
            <a:r>
              <a:rPr lang="zh-CN" altLang="en-US" sz="1200" b="0" i="0" u="none" strike="noStrike" kern="1200" baseline="0" dirty="0" smtClean="0">
                <a:solidFill>
                  <a:schemeClr val="tx1"/>
                </a:solidFill>
                <a:latin typeface="Arial" charset="0"/>
                <a:ea typeface="宋体" pitchFamily="2" charset="-122"/>
                <a:cs typeface="+mn-cs"/>
              </a:rPr>
              <a:t>，只有在</a:t>
            </a:r>
            <a:r>
              <a:rPr lang="en-US" altLang="zh-CN" sz="1200" b="0" i="0" u="none" strike="noStrike" kern="1200" baseline="0" dirty="0" smtClean="0">
                <a:solidFill>
                  <a:schemeClr val="tx1"/>
                </a:solidFill>
                <a:latin typeface="Arial" charset="0"/>
                <a:ea typeface="宋体" pitchFamily="2" charset="-122"/>
                <a:cs typeface="+mn-cs"/>
              </a:rPr>
              <a:t>ACK=1 </a:t>
            </a:r>
            <a:r>
              <a:rPr lang="zh-CN" altLang="en-US" sz="1200" b="0" i="0" u="none" strike="noStrike" kern="1200" baseline="0" dirty="0" smtClean="0">
                <a:solidFill>
                  <a:schemeClr val="tx1"/>
                </a:solidFill>
                <a:latin typeface="Arial" charset="0"/>
                <a:ea typeface="宋体" pitchFamily="2" charset="-122"/>
                <a:cs typeface="+mn-cs"/>
              </a:rPr>
              <a:t>时确认号字段才有意义。</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发送了零窗口的报文段后不久， </a:t>
            </a:r>
            <a:r>
              <a:rPr lang="en-US" altLang="zh-CN" sz="1200" b="0" i="0" u="none" strike="noStrike" kern="1200" baseline="0" dirty="0" smtClean="0">
                <a:solidFill>
                  <a:schemeClr val="tx1"/>
                </a:solidFill>
                <a:latin typeface="Arial" charset="0"/>
                <a:ea typeface="宋体" pitchFamily="2" charset="-122"/>
                <a:cs typeface="+mn-cs"/>
              </a:rPr>
              <a:t>ß </a:t>
            </a:r>
            <a:r>
              <a:rPr lang="zh-CN" altLang="en-US" sz="1200" b="0" i="0" u="none" strike="noStrike" kern="1200" baseline="0" dirty="0" smtClean="0">
                <a:solidFill>
                  <a:schemeClr val="tx1"/>
                </a:solidFill>
                <a:latin typeface="Arial" charset="0"/>
                <a:ea typeface="宋体" pitchFamily="2" charset="-122"/>
                <a:cs typeface="+mn-cs"/>
              </a:rPr>
              <a:t>的接收缓存又有了一些存储空间。于是</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发送了</a:t>
            </a:r>
            <a:r>
              <a:rPr lang="en-US" altLang="zh-CN" sz="1200" b="0" i="0" u="none" strike="noStrike" kern="1200" baseline="0" dirty="0" err="1" smtClean="0">
                <a:solidFill>
                  <a:schemeClr val="tx1"/>
                </a:solidFill>
                <a:latin typeface="Arial" charset="0"/>
                <a:ea typeface="宋体" pitchFamily="2" charset="-122"/>
                <a:cs typeface="+mn-cs"/>
              </a:rPr>
              <a:t>rwnd</a:t>
            </a:r>
            <a:r>
              <a:rPr lang="en-US" altLang="zh-CN" sz="1200" b="0" i="0" u="none" strike="noStrike" kern="1200" baseline="0" dirty="0" smtClean="0">
                <a:solidFill>
                  <a:schemeClr val="tx1"/>
                </a:solidFill>
                <a:latin typeface="Arial" charset="0"/>
                <a:ea typeface="宋体" pitchFamily="2" charset="-122"/>
                <a:cs typeface="+mn-cs"/>
              </a:rPr>
              <a:t> = 400 </a:t>
            </a:r>
            <a:r>
              <a:rPr lang="zh-CN" altLang="en-US" sz="1200" b="0" i="0" u="none" strike="noStrike" kern="1200" baseline="0" dirty="0" smtClean="0">
                <a:solidFill>
                  <a:schemeClr val="tx1"/>
                </a:solidFill>
                <a:latin typeface="Arial" charset="0"/>
                <a:ea typeface="宋体" pitchFamily="2" charset="-122"/>
                <a:cs typeface="+mn-cs"/>
              </a:rPr>
              <a:t>的报文段。然而这个报文段在传送过程中丢失了。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一直等待收到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发送的非零窗口的通知，而</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也一直等待</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发送的数据。如果没有其他措施，这种互相等待的死锁局面将一直延续下去。</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为了解决这个问题，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为每一个连接设有一个持续计时器</a:t>
            </a:r>
            <a:r>
              <a:rPr lang="en-US" altLang="zh-CN" sz="1200" b="0" i="0" u="none" strike="noStrike" kern="1200" baseline="0" dirty="0" smtClean="0">
                <a:solidFill>
                  <a:schemeClr val="tx1"/>
                </a:solidFill>
                <a:latin typeface="Arial" charset="0"/>
                <a:ea typeface="宋体" pitchFamily="2" charset="-122"/>
                <a:cs typeface="+mn-cs"/>
              </a:rPr>
              <a:t>(persistence timer) </a:t>
            </a:r>
            <a:r>
              <a:rPr lang="zh-CN" altLang="en-US" sz="1200" b="0" i="0" u="none" strike="noStrike" kern="1200" baseline="0" dirty="0" smtClean="0">
                <a:solidFill>
                  <a:schemeClr val="tx1"/>
                </a:solidFill>
                <a:latin typeface="Arial" charset="0"/>
                <a:ea typeface="宋体" pitchFamily="2" charset="-122"/>
                <a:cs typeface="+mn-cs"/>
              </a:rPr>
              <a:t>。只要</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连接的一方收到对方的零窗口通知，就启动持续计时器。若持续计时器设置的时间到期，就发送一个零窗口探测报文段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仅携带</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宇节的数据</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，而对方就在确认这个</a:t>
            </a:r>
            <a:r>
              <a:rPr lang="zh-CN" altLang="en-US" sz="1200" b="0" i="0" u="none" strike="noStrike" kern="1200" baseline="0" smtClean="0">
                <a:solidFill>
                  <a:schemeClr val="tx1"/>
                </a:solidFill>
                <a:latin typeface="Arial" charset="0"/>
                <a:ea typeface="宋体" pitchFamily="2" charset="-122"/>
                <a:cs typeface="+mn-cs"/>
              </a:rPr>
              <a:t>探测报文段</a:t>
            </a:r>
            <a:r>
              <a:rPr lang="zh-CN" altLang="en-US" sz="1200" b="0" i="0" u="none" strike="noStrike" kern="1200" baseline="0" dirty="0" smtClean="0">
                <a:solidFill>
                  <a:schemeClr val="tx1"/>
                </a:solidFill>
                <a:latin typeface="Arial" charset="0"/>
                <a:ea typeface="宋体" pitchFamily="2" charset="-122"/>
                <a:cs typeface="+mn-cs"/>
              </a:rPr>
              <a:t>时给出了现在的窗口值①。如果窗口仍然是零，那么收到这个报文段的一方就重新</a:t>
            </a:r>
            <a:r>
              <a:rPr lang="zh-CN" altLang="en-US" sz="1200" b="0" i="0" u="none" strike="noStrike" kern="1200" baseline="0" smtClean="0">
                <a:solidFill>
                  <a:schemeClr val="tx1"/>
                </a:solidFill>
                <a:latin typeface="Arial" charset="0"/>
                <a:ea typeface="宋体" pitchFamily="2" charset="-122"/>
                <a:cs typeface="+mn-cs"/>
              </a:rPr>
              <a:t>设置持续</a:t>
            </a:r>
            <a:r>
              <a:rPr lang="zh-CN" altLang="en-US" sz="1200" b="0" i="0" u="none" strike="noStrike" kern="1200" baseline="0" dirty="0" smtClean="0">
                <a:solidFill>
                  <a:schemeClr val="tx1"/>
                </a:solidFill>
                <a:latin typeface="Arial" charset="0"/>
                <a:ea typeface="宋体" pitchFamily="2" charset="-122"/>
                <a:cs typeface="+mn-cs"/>
              </a:rPr>
              <a:t>计时器。如果窗口不是零，那么死锁的僵局就可以打破了。</a:t>
            </a:r>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42</a:t>
            </a:fld>
            <a:endParaRPr lang="en-US" altLang="zh-CN"/>
          </a:p>
        </p:txBody>
      </p:sp>
    </p:spTree>
    <p:extLst>
      <p:ext uri="{BB962C8B-B14F-4D97-AF65-F5344CB8AC3E}">
        <p14:creationId xmlns:p14="http://schemas.microsoft.com/office/powerpoint/2010/main" val="4281698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200A89-3863-42FC-9FE2-A02C8A021ECE}" type="slidenum">
              <a:rPr lang="en-US" altLang="zh-CN" smtClean="0">
                <a:latin typeface="Tahoma" pitchFamily="34" charset="0"/>
              </a:rPr>
              <a:pPr eaLnBrk="1" hangingPunct="1"/>
              <a:t>43</a:t>
            </a:fld>
            <a:endParaRPr lang="en-US" altLang="zh-CN" smtClean="0">
              <a:latin typeface="Tahoma"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的应用进程先向其</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发出连接释放报文段，并停止再发送数据，主动关闭</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把连接释放报文段首部的</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，其序号</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 = u </a:t>
            </a:r>
            <a:r>
              <a:rPr lang="zh-CN" altLang="en-US" sz="1200" b="0" i="0" u="none" strike="noStrike" kern="1200" baseline="0" dirty="0" smtClean="0">
                <a:solidFill>
                  <a:schemeClr val="tx1"/>
                </a:solidFill>
                <a:latin typeface="Arial" charset="0"/>
                <a:ea typeface="宋体" pitchFamily="2" charset="-122"/>
                <a:cs typeface="+mn-cs"/>
              </a:rPr>
              <a:t>，它等于前面已传送过的数据的最后一个字节的序号加</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。这时</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进入</a:t>
            </a:r>
            <a:r>
              <a:rPr lang="en-US" altLang="zh-CN" sz="1200" b="0" i="0" u="none" strike="noStrike" kern="1200" baseline="0" dirty="0" smtClean="0">
                <a:solidFill>
                  <a:schemeClr val="tx1"/>
                </a:solidFill>
                <a:latin typeface="Arial" charset="0"/>
                <a:ea typeface="宋体" pitchFamily="2" charset="-122"/>
                <a:cs typeface="+mn-cs"/>
              </a:rPr>
              <a:t>FIN-WAIT-l (</a:t>
            </a:r>
            <a:r>
              <a:rPr lang="zh-CN" altLang="en-US" sz="1200" b="0" i="0" u="none" strike="noStrike" kern="1200" baseline="0" dirty="0" smtClean="0">
                <a:solidFill>
                  <a:schemeClr val="tx1"/>
                </a:solidFill>
                <a:latin typeface="Arial" charset="0"/>
                <a:ea typeface="宋体" pitchFamily="2" charset="-122"/>
                <a:cs typeface="+mn-cs"/>
              </a:rPr>
              <a:t>终止等待</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规定， </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报文段即使不携带数据，它也消耗掉一个序号。</a:t>
            </a:r>
            <a:endParaRPr lang="zh-CN" altLang="zh-CN" dirty="0" smtClean="0">
              <a:ea typeface="宋体" charset="-122"/>
            </a:endParaRPr>
          </a:p>
        </p:txBody>
      </p:sp>
    </p:spTree>
    <p:extLst>
      <p:ext uri="{BB962C8B-B14F-4D97-AF65-F5344CB8AC3E}">
        <p14:creationId xmlns:p14="http://schemas.microsoft.com/office/powerpoint/2010/main" val="2582195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493D65-B2AC-4233-B5D3-BB492B741E36}" type="slidenum">
              <a:rPr lang="en-US" altLang="zh-CN" smtClean="0">
                <a:latin typeface="Tahoma" pitchFamily="34" charset="0"/>
              </a:rPr>
              <a:pPr eaLnBrk="1" hangingPunct="1"/>
              <a:t>44</a:t>
            </a:fld>
            <a:endParaRPr lang="en-US" altLang="zh-CN" smtClean="0">
              <a:latin typeface="Tahoma"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收到连接释放报文段后即发出确认，确认号是</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u + 1</a:t>
            </a:r>
            <a:r>
              <a:rPr lang="zh-CN" altLang="en-US" sz="1200" b="0" i="0" u="none" strike="noStrike" kern="1200" baseline="0" dirty="0" smtClean="0">
                <a:solidFill>
                  <a:schemeClr val="tx1"/>
                </a:solidFill>
                <a:latin typeface="Arial" charset="0"/>
                <a:ea typeface="宋体" pitchFamily="2" charset="-122"/>
                <a:cs typeface="+mn-cs"/>
              </a:rPr>
              <a:t>，而这个报文段自己的序号是</a:t>
            </a:r>
            <a:r>
              <a:rPr lang="en-US" altLang="zh-CN" sz="1200" b="0" i="0" u="none" strike="noStrike" kern="1200" baseline="0" dirty="0" smtClean="0">
                <a:solidFill>
                  <a:schemeClr val="tx1"/>
                </a:solidFill>
                <a:latin typeface="Arial" charset="0"/>
                <a:ea typeface="宋体" pitchFamily="2" charset="-122"/>
                <a:cs typeface="+mn-cs"/>
              </a:rPr>
              <a:t>v </a:t>
            </a:r>
            <a:r>
              <a:rPr lang="zh-CN" altLang="en-US" sz="1200" b="0" i="0" u="none" strike="noStrike" kern="1200" baseline="0" dirty="0" smtClean="0">
                <a:solidFill>
                  <a:schemeClr val="tx1"/>
                </a:solidFill>
                <a:latin typeface="Arial" charset="0"/>
                <a:ea typeface="宋体" pitchFamily="2" charset="-122"/>
                <a:cs typeface="+mn-cs"/>
              </a:rPr>
              <a:t>，等于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前面己传送过的数据的最后一个字节的序号加</a:t>
            </a:r>
            <a:r>
              <a:rPr lang="en-US" altLang="zh-CN" sz="1200" b="0" i="0" u="none" strike="noStrike" kern="1200" baseline="0" dirty="0" smtClean="0">
                <a:solidFill>
                  <a:schemeClr val="tx1"/>
                </a:solidFill>
                <a:latin typeface="Arial" charset="0"/>
                <a:ea typeface="宋体" pitchFamily="2" charset="-122"/>
                <a:cs typeface="+mn-cs"/>
              </a:rPr>
              <a:t>1 </a:t>
            </a:r>
            <a:r>
              <a:rPr lang="zh-CN" altLang="en-US" sz="1200" b="0" i="0" u="none" strike="noStrike" kern="1200" baseline="0" dirty="0" smtClean="0">
                <a:solidFill>
                  <a:schemeClr val="tx1"/>
                </a:solidFill>
                <a:latin typeface="Arial" charset="0"/>
                <a:ea typeface="宋体" pitchFamily="2" charset="-122"/>
                <a:cs typeface="+mn-cs"/>
              </a:rPr>
              <a:t>。然后</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就进入</a:t>
            </a:r>
            <a:r>
              <a:rPr lang="en-US" altLang="zh-CN" sz="1200" b="0" i="0" u="none" strike="noStrike" kern="1200" baseline="0" dirty="0" smtClean="0">
                <a:solidFill>
                  <a:schemeClr val="tx1"/>
                </a:solidFill>
                <a:latin typeface="Arial" charset="0"/>
                <a:ea typeface="宋体" pitchFamily="2" charset="-122"/>
                <a:cs typeface="+mn-cs"/>
              </a:rPr>
              <a:t>CLOSEWAIT(</a:t>
            </a:r>
            <a:r>
              <a:rPr lang="zh-CN" altLang="en-US" sz="1200" b="0" i="0" u="none" strike="noStrike" kern="1200" baseline="0" dirty="0" smtClean="0">
                <a:solidFill>
                  <a:schemeClr val="tx1"/>
                </a:solidFill>
                <a:latin typeface="Arial" charset="0"/>
                <a:ea typeface="宋体" pitchFamily="2" charset="-122"/>
                <a:cs typeface="+mn-cs"/>
              </a:rPr>
              <a:t>关闭等待</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服务器进程这时应通知高层应用进程，因而从</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这个方向的连接就释放了，这时的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连接处于半关闭</a:t>
            </a:r>
            <a:r>
              <a:rPr lang="en-US" altLang="zh-CN" sz="1200" b="0" i="0" u="none" strike="noStrike" kern="1200" baseline="0" dirty="0" smtClean="0">
                <a:solidFill>
                  <a:schemeClr val="tx1"/>
                </a:solidFill>
                <a:latin typeface="Arial" charset="0"/>
                <a:ea typeface="宋体" pitchFamily="2" charset="-122"/>
                <a:cs typeface="+mn-cs"/>
              </a:rPr>
              <a:t>(half-close)</a:t>
            </a:r>
            <a:r>
              <a:rPr lang="zh-CN" altLang="en-US" sz="1200" b="0" i="0" u="none" strike="noStrike" kern="1200" baseline="0" dirty="0" smtClean="0">
                <a:solidFill>
                  <a:schemeClr val="tx1"/>
                </a:solidFill>
                <a:latin typeface="Arial" charset="0"/>
                <a:ea typeface="宋体" pitchFamily="2" charset="-122"/>
                <a:cs typeface="+mn-cs"/>
              </a:rPr>
              <a:t>状态，即</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己经没有数据要发送了，但</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若发送数据， </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仍要接收。</a:t>
            </a:r>
            <a:endParaRPr lang="en-US" altLang="zh-CN" sz="1200" b="0" i="0" u="none" strike="noStrike" kern="1200" baseline="0" dirty="0" smtClean="0">
              <a:solidFill>
                <a:schemeClr val="tx1"/>
              </a:solidFill>
              <a:latin typeface="Arial" charset="0"/>
              <a:ea typeface="宋体" pitchFamily="2" charset="-122"/>
              <a:cs typeface="+mn-cs"/>
            </a:endParaRPr>
          </a:p>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收到来自</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的确认后，就进入</a:t>
            </a:r>
            <a:r>
              <a:rPr lang="en-US" altLang="zh-CN" sz="1200" b="0" i="0" u="none" strike="noStrike" kern="1200" baseline="0" dirty="0" smtClean="0">
                <a:solidFill>
                  <a:schemeClr val="tx1"/>
                </a:solidFill>
                <a:latin typeface="Arial" charset="0"/>
                <a:ea typeface="宋体" pitchFamily="2" charset="-122"/>
                <a:cs typeface="+mn-cs"/>
              </a:rPr>
              <a:t>FIN-WAIT-2 (</a:t>
            </a:r>
            <a:r>
              <a:rPr lang="zh-CN" altLang="en-US" sz="1200" b="0" i="0" u="none" strike="noStrike" kern="1200" baseline="0" dirty="0" smtClean="0">
                <a:solidFill>
                  <a:schemeClr val="tx1"/>
                </a:solidFill>
                <a:latin typeface="Arial" charset="0"/>
                <a:ea typeface="宋体" pitchFamily="2" charset="-122"/>
                <a:cs typeface="+mn-cs"/>
              </a:rPr>
              <a:t>终止等待</a:t>
            </a:r>
            <a:r>
              <a:rPr lang="en-US" altLang="zh-CN" sz="1200" b="0" i="0" u="none" strike="noStrike" kern="1200" baseline="0" dirty="0" smtClean="0">
                <a:solidFill>
                  <a:schemeClr val="tx1"/>
                </a:solidFill>
                <a:latin typeface="Arial" charset="0"/>
                <a:ea typeface="宋体" pitchFamily="2" charset="-122"/>
                <a:cs typeface="+mn-cs"/>
              </a:rPr>
              <a:t>2) </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发出的连接释放报文段。</a:t>
            </a:r>
            <a:endParaRPr lang="zh-CN" altLang="zh-CN" dirty="0" smtClean="0">
              <a:ea typeface="宋体" charset="-122"/>
            </a:endParaRPr>
          </a:p>
        </p:txBody>
      </p:sp>
    </p:spTree>
    <p:extLst>
      <p:ext uri="{BB962C8B-B14F-4D97-AF65-F5344CB8AC3E}">
        <p14:creationId xmlns:p14="http://schemas.microsoft.com/office/powerpoint/2010/main" val="807222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84B6ED3-27F1-4D84-A03D-C58960BEBE67}" type="slidenum">
              <a:rPr lang="en-US" altLang="zh-CN" smtClean="0">
                <a:latin typeface="Tahoma" pitchFamily="34" charset="0"/>
              </a:rPr>
              <a:pPr eaLnBrk="1" hangingPunct="1"/>
              <a:t>45</a:t>
            </a:fld>
            <a:endParaRPr lang="en-US" altLang="zh-CN" smtClean="0">
              <a:latin typeface="Tahoma"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若</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已经没布要向</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发送的数据，其应用进程就通知</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释放连接。这时</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发出的连接释放报文段必须使</a:t>
            </a:r>
            <a:r>
              <a:rPr lang="en-US" altLang="zh-CN" sz="1200" b="0" i="0" u="none" strike="noStrike" kern="1200" baseline="0" dirty="0" smtClean="0">
                <a:solidFill>
                  <a:schemeClr val="tx1"/>
                </a:solidFill>
                <a:latin typeface="Arial" charset="0"/>
                <a:ea typeface="宋体" pitchFamily="2" charset="-122"/>
                <a:cs typeface="+mn-cs"/>
              </a:rPr>
              <a:t>FIN = 1 </a:t>
            </a:r>
            <a:r>
              <a:rPr lang="zh-CN" altLang="en-US" sz="1200" b="0" i="0" u="none" strike="noStrike" kern="1200" baseline="0" dirty="0" smtClean="0">
                <a:solidFill>
                  <a:schemeClr val="tx1"/>
                </a:solidFill>
                <a:latin typeface="Arial" charset="0"/>
                <a:ea typeface="宋体" pitchFamily="2" charset="-122"/>
                <a:cs typeface="+mn-cs"/>
              </a:rPr>
              <a:t>。现假定</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的序号为</a:t>
            </a:r>
            <a:r>
              <a:rPr lang="en-US" altLang="zh-CN" sz="1200" b="0" i="0" u="none" strike="noStrike" kern="1200" baseline="0" dirty="0" smtClean="0">
                <a:solidFill>
                  <a:schemeClr val="tx1"/>
                </a:solidFill>
                <a:latin typeface="Arial" charset="0"/>
                <a:ea typeface="宋体" pitchFamily="2" charset="-122"/>
                <a:cs typeface="+mn-cs"/>
              </a:rPr>
              <a:t>w (</a:t>
            </a:r>
            <a:r>
              <a:rPr lang="zh-CN" altLang="en-US" sz="1200" b="0" i="0" u="none" strike="noStrike" kern="1200" baseline="0" dirty="0" smtClean="0">
                <a:solidFill>
                  <a:schemeClr val="tx1"/>
                </a:solidFill>
                <a:latin typeface="Arial" charset="0"/>
                <a:ea typeface="宋体" pitchFamily="2" charset="-122"/>
                <a:cs typeface="+mn-cs"/>
              </a:rPr>
              <a:t>在半关闭状态</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可能又发送了一些数据</a:t>
            </a:r>
            <a:r>
              <a:rPr lang="en-US" altLang="zh-CN" sz="1200" b="0" i="0" u="none" strike="noStrike" kern="1200" baseline="0" dirty="0" smtClean="0">
                <a:solidFill>
                  <a:schemeClr val="tx1"/>
                </a:solidFill>
                <a:latin typeface="Arial" charset="0"/>
                <a:ea typeface="宋体" pitchFamily="2" charset="-122"/>
                <a:cs typeface="+mn-cs"/>
              </a:rPr>
              <a:t>)0 B </a:t>
            </a:r>
            <a:r>
              <a:rPr lang="zh-CN" altLang="en-US" sz="1200" b="0" i="0" u="none" strike="noStrike" kern="1200" baseline="0" dirty="0" smtClean="0">
                <a:solidFill>
                  <a:schemeClr val="tx1"/>
                </a:solidFill>
                <a:latin typeface="Arial" charset="0"/>
                <a:ea typeface="宋体" pitchFamily="2" charset="-122"/>
                <a:cs typeface="+mn-cs"/>
              </a:rPr>
              <a:t>还必须重复上次己发送过的确认号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u + 1 </a:t>
            </a:r>
            <a:r>
              <a:rPr lang="zh-CN" altLang="en-US" sz="1200" b="0" i="0" u="none" strike="noStrike" kern="1200" baseline="0" dirty="0" smtClean="0">
                <a:solidFill>
                  <a:schemeClr val="tx1"/>
                </a:solidFill>
                <a:latin typeface="Arial" charset="0"/>
                <a:ea typeface="宋体" pitchFamily="2" charset="-122"/>
                <a:cs typeface="+mn-cs"/>
              </a:rPr>
              <a:t>。这时</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就进入</a:t>
            </a:r>
            <a:r>
              <a:rPr lang="en-US" altLang="zh-CN" sz="1200" b="0" i="0" u="none" strike="noStrike" kern="1200" baseline="0" dirty="0" smtClean="0">
                <a:solidFill>
                  <a:schemeClr val="tx1"/>
                </a:solidFill>
                <a:latin typeface="Arial" charset="0"/>
                <a:ea typeface="宋体" pitchFamily="2" charset="-122"/>
                <a:cs typeface="+mn-cs"/>
              </a:rPr>
              <a:t>LAST-ACK (</a:t>
            </a:r>
            <a:r>
              <a:rPr lang="zh-CN" altLang="en-US" sz="1200" b="0" i="0" u="none" strike="noStrike" kern="1200" baseline="0" dirty="0" smtClean="0">
                <a:solidFill>
                  <a:schemeClr val="tx1"/>
                </a:solidFill>
                <a:latin typeface="Arial" charset="0"/>
                <a:ea typeface="宋体" pitchFamily="2" charset="-122"/>
                <a:cs typeface="+mn-cs"/>
              </a:rPr>
              <a:t>最后确认</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状态，等待</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的确认。</a:t>
            </a:r>
            <a:endParaRPr lang="zh-CN" altLang="zh-CN" dirty="0" smtClean="0">
              <a:ea typeface="宋体" charset="-122"/>
            </a:endParaRPr>
          </a:p>
        </p:txBody>
      </p:sp>
    </p:spTree>
    <p:extLst>
      <p:ext uri="{BB962C8B-B14F-4D97-AF65-F5344CB8AC3E}">
        <p14:creationId xmlns:p14="http://schemas.microsoft.com/office/powerpoint/2010/main" val="561414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2C66C3-54C8-4B79-A2A2-9DCAAA47C413}" type="slidenum">
              <a:rPr lang="en-US" altLang="zh-CN" smtClean="0">
                <a:latin typeface="Tahoma" pitchFamily="34" charset="0"/>
              </a:rPr>
              <a:pPr eaLnBrk="1" hangingPunct="1"/>
              <a:t>46</a:t>
            </a:fld>
            <a:endParaRPr lang="en-US" altLang="zh-CN" smtClean="0">
              <a:latin typeface="Tahoma"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在收到</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的连接释放报文段后，必须对此发出确认。在确认报文段中把</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置</a:t>
            </a:r>
            <a:r>
              <a:rPr lang="en-US" altLang="zh-CN" sz="1200" b="0" i="0" u="none" strike="noStrike" kern="1200" baseline="0" dirty="0" smtClean="0">
                <a:solidFill>
                  <a:schemeClr val="tx1"/>
                </a:solidFill>
                <a:latin typeface="Arial" charset="0"/>
                <a:ea typeface="宋体" pitchFamily="2" charset="-122"/>
                <a:cs typeface="+mn-cs"/>
              </a:rPr>
              <a:t>1</a:t>
            </a:r>
            <a:r>
              <a:rPr lang="zh-CN" altLang="en-US" sz="1200" b="0" i="0" u="none" strike="noStrike" kern="1200" baseline="0" dirty="0" smtClean="0">
                <a:solidFill>
                  <a:schemeClr val="tx1"/>
                </a:solidFill>
                <a:latin typeface="Arial" charset="0"/>
                <a:ea typeface="宋体" pitchFamily="2" charset="-122"/>
                <a:cs typeface="+mn-cs"/>
              </a:rPr>
              <a:t>，确认号</a:t>
            </a:r>
            <a:r>
              <a:rPr lang="en-US" altLang="zh-CN" sz="1200" b="0" i="0" u="none" strike="noStrike" kern="1200" baseline="0" dirty="0" err="1" smtClean="0">
                <a:solidFill>
                  <a:schemeClr val="tx1"/>
                </a:solidFill>
                <a:latin typeface="Arial" charset="0"/>
                <a:ea typeface="宋体" pitchFamily="2" charset="-122"/>
                <a:cs typeface="+mn-cs"/>
              </a:rPr>
              <a:t>ack</a:t>
            </a:r>
            <a:r>
              <a:rPr lang="en-US" altLang="zh-CN" sz="1200" b="0" i="0" u="none" strike="noStrike" kern="1200" baseline="0" dirty="0" smtClean="0">
                <a:solidFill>
                  <a:schemeClr val="tx1"/>
                </a:solidFill>
                <a:latin typeface="Arial" charset="0"/>
                <a:ea typeface="宋体" pitchFamily="2" charset="-122"/>
                <a:cs typeface="+mn-cs"/>
              </a:rPr>
              <a:t> = w + 1 </a:t>
            </a:r>
            <a:r>
              <a:rPr lang="zh-CN" altLang="en-US" sz="1200" b="0" i="0" u="none" strike="noStrike" kern="1200" baseline="0" dirty="0" smtClean="0">
                <a:solidFill>
                  <a:schemeClr val="tx1"/>
                </a:solidFill>
                <a:latin typeface="Arial" charset="0"/>
                <a:ea typeface="宋体" pitchFamily="2" charset="-122"/>
                <a:cs typeface="+mn-cs"/>
              </a:rPr>
              <a:t>，而自己的序号是</a:t>
            </a:r>
            <a:r>
              <a:rPr lang="en-US" altLang="zh-CN" sz="1200" b="0" i="0" u="none" strike="noStrike" kern="1200" baseline="0" dirty="0" err="1" smtClean="0">
                <a:solidFill>
                  <a:schemeClr val="tx1"/>
                </a:solidFill>
                <a:latin typeface="Arial" charset="0"/>
                <a:ea typeface="宋体" pitchFamily="2" charset="-122"/>
                <a:cs typeface="+mn-cs"/>
              </a:rPr>
              <a:t>seq</a:t>
            </a:r>
            <a:r>
              <a:rPr lang="en-US" altLang="zh-CN"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err="1" smtClean="0">
                <a:solidFill>
                  <a:schemeClr val="tx1"/>
                </a:solidFill>
                <a:latin typeface="Arial" charset="0"/>
                <a:ea typeface="宋体" pitchFamily="2" charset="-122"/>
                <a:cs typeface="+mn-cs"/>
              </a:rPr>
              <a:t>u+l</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根据</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标准，前面发送过的</a:t>
            </a:r>
            <a:r>
              <a:rPr lang="en-US" altLang="zh-CN" sz="1200" b="0" i="0" u="none" strike="noStrike" kern="1200" baseline="0" dirty="0" smtClean="0">
                <a:solidFill>
                  <a:schemeClr val="tx1"/>
                </a:solidFill>
                <a:latin typeface="Arial" charset="0"/>
                <a:ea typeface="宋体" pitchFamily="2" charset="-122"/>
                <a:cs typeface="+mn-cs"/>
              </a:rPr>
              <a:t>FIN </a:t>
            </a:r>
            <a:r>
              <a:rPr lang="zh-CN" altLang="en-US" sz="1200" b="0" i="0" u="none" strike="noStrike" kern="1200" baseline="0" dirty="0" smtClean="0">
                <a:solidFill>
                  <a:schemeClr val="tx1"/>
                </a:solidFill>
                <a:latin typeface="Arial" charset="0"/>
                <a:ea typeface="宋体" pitchFamily="2" charset="-122"/>
                <a:cs typeface="+mn-cs"/>
              </a:rPr>
              <a:t>报文段要消耗一个序号</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。然后进入到</a:t>
            </a:r>
            <a:r>
              <a:rPr lang="en-US" altLang="zh-CN" sz="1200" b="0" i="0" u="none" strike="noStrike" kern="1200" baseline="0" dirty="0" smtClean="0">
                <a:solidFill>
                  <a:schemeClr val="tx1"/>
                </a:solidFill>
                <a:latin typeface="Arial" charset="0"/>
                <a:ea typeface="宋体" pitchFamily="2" charset="-122"/>
                <a:cs typeface="+mn-cs"/>
              </a:rPr>
              <a:t>TIME-WAIT (</a:t>
            </a:r>
            <a:r>
              <a:rPr lang="zh-CN" altLang="en-US" sz="1200" b="0" i="0" u="none" strike="noStrike" kern="1200" baseline="0" dirty="0" smtClean="0">
                <a:solidFill>
                  <a:schemeClr val="tx1"/>
                </a:solidFill>
                <a:latin typeface="Arial" charset="0"/>
                <a:ea typeface="宋体" pitchFamily="2" charset="-122"/>
                <a:cs typeface="+mn-cs"/>
              </a:rPr>
              <a:t>时间等待</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状态。请注意，现在</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连接还没有释放掉。必须经过时间等待计时器</a:t>
            </a:r>
            <a:r>
              <a:rPr lang="en-US" altLang="zh-CN" sz="1200" b="0" i="0" u="none" strike="noStrike" kern="1200" baseline="0" dirty="0" smtClean="0">
                <a:solidFill>
                  <a:schemeClr val="tx1"/>
                </a:solidFill>
                <a:latin typeface="Arial" charset="0"/>
                <a:ea typeface="宋体" pitchFamily="2" charset="-122"/>
                <a:cs typeface="+mn-cs"/>
              </a:rPr>
              <a:t>(TIME-WAIT timer)</a:t>
            </a:r>
            <a:r>
              <a:rPr lang="zh-CN" altLang="en-US" sz="1200" b="0" i="0" u="none" strike="noStrike" kern="1200" baseline="0" dirty="0" smtClean="0">
                <a:solidFill>
                  <a:schemeClr val="tx1"/>
                </a:solidFill>
                <a:latin typeface="Arial" charset="0"/>
                <a:ea typeface="宋体" pitchFamily="2" charset="-122"/>
                <a:cs typeface="+mn-cs"/>
              </a:rPr>
              <a:t>设置的时间</a:t>
            </a:r>
            <a:r>
              <a:rPr lang="en-US" altLang="zh-CN" sz="1200" b="0" i="0" u="none" strike="noStrike" kern="1200" baseline="0" dirty="0" smtClean="0">
                <a:solidFill>
                  <a:schemeClr val="tx1"/>
                </a:solidFill>
                <a:latin typeface="Arial" charset="0"/>
                <a:ea typeface="宋体" pitchFamily="2" charset="-122"/>
                <a:cs typeface="+mn-cs"/>
              </a:rPr>
              <a:t>2MSL </a:t>
            </a:r>
            <a:r>
              <a:rPr lang="zh-CN" altLang="en-US" sz="1200" b="0" i="0" u="none" strike="noStrike" kern="1200" baseline="0" dirty="0" smtClean="0">
                <a:solidFill>
                  <a:schemeClr val="tx1"/>
                </a:solidFill>
                <a:latin typeface="Arial" charset="0"/>
                <a:ea typeface="宋体" pitchFamily="2" charset="-122"/>
                <a:cs typeface="+mn-cs"/>
              </a:rPr>
              <a:t>后， </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才进入到</a:t>
            </a:r>
            <a:r>
              <a:rPr lang="en-US" altLang="zh-CN" sz="1200" b="0" i="0" u="none" strike="noStrike" kern="1200" baseline="0" dirty="0" smtClean="0">
                <a:solidFill>
                  <a:schemeClr val="tx1"/>
                </a:solidFill>
                <a:latin typeface="Arial" charset="0"/>
                <a:ea typeface="宋体" pitchFamily="2" charset="-122"/>
                <a:cs typeface="+mn-cs"/>
              </a:rPr>
              <a:t>CLOSED </a:t>
            </a:r>
            <a:r>
              <a:rPr lang="zh-CN" altLang="en-US" sz="1200" b="0" i="0" u="none" strike="noStrike" kern="1200" baseline="0" dirty="0" smtClean="0">
                <a:solidFill>
                  <a:schemeClr val="tx1"/>
                </a:solidFill>
                <a:latin typeface="Arial" charset="0"/>
                <a:ea typeface="宋体" pitchFamily="2" charset="-122"/>
                <a:cs typeface="+mn-cs"/>
              </a:rPr>
              <a:t>状态。时间</a:t>
            </a:r>
            <a:r>
              <a:rPr lang="en-US" altLang="zh-CN" sz="1200" b="0" i="0" u="none" strike="noStrike" kern="1200" baseline="0" dirty="0" smtClean="0">
                <a:solidFill>
                  <a:schemeClr val="tx1"/>
                </a:solidFill>
                <a:latin typeface="Arial" charset="0"/>
                <a:ea typeface="宋体" pitchFamily="2" charset="-122"/>
                <a:cs typeface="+mn-cs"/>
              </a:rPr>
              <a:t>MSL </a:t>
            </a:r>
            <a:r>
              <a:rPr lang="zh-CN" altLang="en-US" sz="1200" b="0" i="0" u="none" strike="noStrike" kern="1200" baseline="0" dirty="0" smtClean="0">
                <a:solidFill>
                  <a:schemeClr val="tx1"/>
                </a:solidFill>
                <a:latin typeface="Arial" charset="0"/>
                <a:ea typeface="宋体" pitchFamily="2" charset="-122"/>
                <a:cs typeface="+mn-cs"/>
              </a:rPr>
              <a:t>叫做最长报文段寿命</a:t>
            </a:r>
            <a:r>
              <a:rPr lang="en-US" altLang="zh-CN" sz="1200" b="0" i="0" u="none" strike="noStrike" kern="1200" baseline="0" dirty="0" smtClean="0">
                <a:solidFill>
                  <a:schemeClr val="tx1"/>
                </a:solidFill>
                <a:latin typeface="Arial" charset="0"/>
                <a:ea typeface="宋体" pitchFamily="2" charset="-122"/>
                <a:cs typeface="+mn-cs"/>
              </a:rPr>
              <a:t>(Maximum Segment Lifetime),</a:t>
            </a:r>
          </a:p>
        </p:txBody>
      </p:sp>
    </p:spTree>
    <p:extLst>
      <p:ext uri="{BB962C8B-B14F-4D97-AF65-F5344CB8AC3E}">
        <p14:creationId xmlns:p14="http://schemas.microsoft.com/office/powerpoint/2010/main" val="226217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342F6A-CD63-43B1-A673-56C73A69EECB}" type="slidenum">
              <a:rPr lang="en-US" altLang="zh-CN" smtClean="0">
                <a:latin typeface="Tahoma" pitchFamily="34" charset="0"/>
              </a:rPr>
              <a:pPr eaLnBrk="1" hangingPunct="1"/>
              <a:t>47</a:t>
            </a:fld>
            <a:endParaRPr lang="en-US" altLang="zh-CN" smtClean="0">
              <a:latin typeface="Tahoma"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只要收到了</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发出的确认，就进入</a:t>
            </a:r>
            <a:r>
              <a:rPr lang="en-US" altLang="zh-CN" sz="1200" b="0" i="0" u="none" strike="noStrike" kern="1200" baseline="0" dirty="0" smtClean="0">
                <a:solidFill>
                  <a:schemeClr val="tx1"/>
                </a:solidFill>
                <a:latin typeface="Arial" charset="0"/>
                <a:ea typeface="宋体" pitchFamily="2" charset="-122"/>
                <a:cs typeface="+mn-cs"/>
              </a:rPr>
              <a:t>CLOSED </a:t>
            </a:r>
            <a:r>
              <a:rPr lang="zh-CN" altLang="en-US" sz="1200" b="0" i="0" u="none" strike="noStrike" kern="1200" baseline="0" dirty="0" smtClean="0">
                <a:solidFill>
                  <a:schemeClr val="tx1"/>
                </a:solidFill>
                <a:latin typeface="Arial" charset="0"/>
                <a:ea typeface="宋体" pitchFamily="2" charset="-122"/>
                <a:cs typeface="+mn-cs"/>
              </a:rPr>
              <a:t>状态。同样， </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在撤销相应的传输控制块</a:t>
            </a:r>
            <a:r>
              <a:rPr lang="en-US" altLang="zh-CN" sz="1200" b="0" i="0" u="none" strike="noStrike" kern="1200" baseline="0" dirty="0" smtClean="0">
                <a:solidFill>
                  <a:schemeClr val="tx1"/>
                </a:solidFill>
                <a:latin typeface="Arial" charset="0"/>
                <a:ea typeface="宋体" pitchFamily="2" charset="-122"/>
                <a:cs typeface="+mn-cs"/>
              </a:rPr>
              <a:t>TCB </a:t>
            </a:r>
            <a:r>
              <a:rPr lang="zh-CN" altLang="en-US" sz="1200" b="0" i="0" u="none" strike="noStrike" kern="1200" baseline="0" dirty="0" smtClean="0">
                <a:solidFill>
                  <a:schemeClr val="tx1"/>
                </a:solidFill>
                <a:latin typeface="Arial" charset="0"/>
                <a:ea typeface="宋体" pitchFamily="2" charset="-122"/>
                <a:cs typeface="+mn-cs"/>
              </a:rPr>
              <a:t>后，就结束了这次的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连接。我们注意到， </a:t>
            </a:r>
            <a:r>
              <a:rPr lang="en-US" altLang="zh-CN" sz="1200" b="0" i="0" u="none" strike="noStrike" kern="1200" baseline="0" dirty="0" smtClean="0">
                <a:solidFill>
                  <a:schemeClr val="tx1"/>
                </a:solidFill>
                <a:latin typeface="Arial" charset="0"/>
                <a:ea typeface="宋体" pitchFamily="2" charset="-122"/>
                <a:cs typeface="+mn-cs"/>
              </a:rPr>
              <a:t>B </a:t>
            </a:r>
            <a:r>
              <a:rPr lang="zh-CN" altLang="en-US" sz="1200" b="0" i="0" u="none" strike="noStrike" kern="1200" baseline="0" dirty="0" smtClean="0">
                <a:solidFill>
                  <a:schemeClr val="tx1"/>
                </a:solidFill>
                <a:latin typeface="Arial" charset="0"/>
                <a:ea typeface="宋体" pitchFamily="2" charset="-122"/>
                <a:cs typeface="+mn-cs"/>
              </a:rPr>
              <a:t>结束</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连接的时间要比</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早一些。</a:t>
            </a:r>
            <a:endParaRPr lang="zh-CN" altLang="zh-CN" dirty="0" smtClean="0">
              <a:ea typeface="宋体" charset="-122"/>
            </a:endParaRPr>
          </a:p>
        </p:txBody>
      </p:sp>
    </p:spTree>
    <p:extLst>
      <p:ext uri="{BB962C8B-B14F-4D97-AF65-F5344CB8AC3E}">
        <p14:creationId xmlns:p14="http://schemas.microsoft.com/office/powerpoint/2010/main" val="3611924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FFE18CA-7318-4DA6-914F-A4DBBD7BB122}" type="slidenum">
              <a:rPr lang="en-US" altLang="zh-CN" smtClean="0">
                <a:latin typeface="Tahoma" pitchFamily="34" charset="0"/>
              </a:rPr>
              <a:pPr eaLnBrk="1" hangingPunct="1"/>
              <a:t>48</a:t>
            </a:fld>
            <a:endParaRPr lang="en-US" altLang="zh-CN" smtClean="0">
              <a:latin typeface="Tahoma"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u="none" strike="noStrike" kern="1200" baseline="0" dirty="0" smtClean="0">
                <a:solidFill>
                  <a:schemeClr val="tx1"/>
                </a:solidFill>
                <a:latin typeface="Arial" charset="0"/>
                <a:ea typeface="宋体" pitchFamily="2" charset="-122"/>
                <a:cs typeface="+mn-cs"/>
              </a:rPr>
              <a:t>第一，为了保证</a:t>
            </a:r>
            <a:r>
              <a:rPr lang="en-US" altLang="zh-CN" sz="1200" b="0" i="0" u="none" strike="noStrike" kern="1200" baseline="0" dirty="0" smtClean="0">
                <a:solidFill>
                  <a:schemeClr val="tx1"/>
                </a:solidFill>
                <a:latin typeface="Arial" charset="0"/>
                <a:ea typeface="宋体" pitchFamily="2" charset="-122"/>
                <a:cs typeface="+mn-cs"/>
              </a:rPr>
              <a:t>A </a:t>
            </a:r>
            <a:r>
              <a:rPr lang="zh-CN" altLang="en-US" sz="1200" b="0" i="0" u="none" strike="noStrike" kern="1200" baseline="0" dirty="0" smtClean="0">
                <a:solidFill>
                  <a:schemeClr val="tx1"/>
                </a:solidFill>
                <a:latin typeface="Arial" charset="0"/>
                <a:ea typeface="宋体" pitchFamily="2" charset="-122"/>
                <a:cs typeface="+mn-cs"/>
              </a:rPr>
              <a:t>发送的最后一个</a:t>
            </a:r>
            <a:r>
              <a:rPr lang="en-US" altLang="zh-CN" sz="1200" b="0" i="0" u="none" strike="noStrike" kern="1200" baseline="0" dirty="0" smtClean="0">
                <a:solidFill>
                  <a:schemeClr val="tx1"/>
                </a:solidFill>
                <a:latin typeface="Arial" charset="0"/>
                <a:ea typeface="宋体" pitchFamily="2" charset="-122"/>
                <a:cs typeface="+mn-cs"/>
              </a:rPr>
              <a:t>ACK </a:t>
            </a:r>
            <a:r>
              <a:rPr lang="zh-CN" altLang="en-US" sz="1200" b="0" i="0" u="none" strike="noStrike" kern="1200" baseline="0" dirty="0" smtClean="0">
                <a:solidFill>
                  <a:schemeClr val="tx1"/>
                </a:solidFill>
                <a:latin typeface="Arial" charset="0"/>
                <a:ea typeface="宋体" pitchFamily="2" charset="-122"/>
                <a:cs typeface="+mn-cs"/>
              </a:rPr>
              <a:t>报文段能够到达</a:t>
            </a:r>
            <a:r>
              <a:rPr lang="en-US" altLang="zh-CN" sz="1200" b="0" i="0" u="none" strike="noStrike" kern="1200" baseline="0" dirty="0" smtClean="0">
                <a:solidFill>
                  <a:schemeClr val="tx1"/>
                </a:solidFill>
                <a:latin typeface="Arial" charset="0"/>
                <a:ea typeface="宋体" pitchFamily="2" charset="-122"/>
                <a:cs typeface="+mn-cs"/>
              </a:rPr>
              <a:t>B</a:t>
            </a:r>
          </a:p>
          <a:p>
            <a:r>
              <a:rPr lang="zh-CN" altLang="en-US" sz="1200" b="0" i="0" u="none" strike="noStrike" kern="1200" baseline="0" dirty="0" smtClean="0">
                <a:solidFill>
                  <a:schemeClr val="tx1"/>
                </a:solidFill>
                <a:latin typeface="Arial" charset="0"/>
                <a:ea typeface="宋体" pitchFamily="2" charset="-122"/>
                <a:cs typeface="+mn-cs"/>
              </a:rPr>
              <a:t>第二，防止上一节提到的</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己失效的连接请求报文段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出现在本连接中。</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除时间等待计时器外， </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还设有一个保活计时器</a:t>
            </a:r>
            <a:r>
              <a:rPr lang="en-US" altLang="zh-CN" sz="1200" b="0" i="0" u="none" strike="noStrike" kern="1200" baseline="0" dirty="0" smtClean="0">
                <a:solidFill>
                  <a:schemeClr val="tx1"/>
                </a:solidFill>
                <a:latin typeface="Arial" charset="0"/>
                <a:ea typeface="宋体" pitchFamily="2" charset="-122"/>
                <a:cs typeface="+mn-cs"/>
              </a:rPr>
              <a:t>(</a:t>
            </a:r>
            <a:r>
              <a:rPr lang="en-US" altLang="zh-CN" sz="1200" b="0" i="0" u="none" strike="noStrike" kern="1200" baseline="0" dirty="0" err="1" smtClean="0">
                <a:solidFill>
                  <a:schemeClr val="tx1"/>
                </a:solidFill>
                <a:latin typeface="Arial" charset="0"/>
                <a:ea typeface="宋体" pitchFamily="2" charset="-122"/>
                <a:cs typeface="+mn-cs"/>
              </a:rPr>
              <a:t>keepalive</a:t>
            </a:r>
            <a:r>
              <a:rPr lang="en-US" altLang="zh-CN" sz="1200" b="0" i="0" u="none" strike="noStrike" kern="1200" baseline="0" dirty="0" smtClean="0">
                <a:solidFill>
                  <a:schemeClr val="tx1"/>
                </a:solidFill>
                <a:latin typeface="Arial" charset="0"/>
                <a:ea typeface="宋体" pitchFamily="2" charset="-122"/>
                <a:cs typeface="+mn-cs"/>
              </a:rPr>
              <a:t> timer) </a:t>
            </a:r>
            <a:r>
              <a:rPr lang="zh-CN" altLang="en-US" sz="1200" b="0" i="0" u="none" strike="noStrike" kern="1200" baseline="0" dirty="0" smtClean="0">
                <a:solidFill>
                  <a:schemeClr val="tx1"/>
                </a:solidFill>
                <a:latin typeface="Arial" charset="0"/>
                <a:ea typeface="宋体" pitchFamily="2" charset="-122"/>
                <a:cs typeface="+mn-cs"/>
              </a:rPr>
              <a:t>。设想有这样的情况</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客户己主动与服务器建立了</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但后来客户端的主机突然出故障。显然，服务器以后就不能再收到客户发来的数据。因此，应当有措施使服务器不要再白白等待下去。这就是使用保活计时器。服务器每收到一次客户的数据，就重新设置保活计时器，时间的设置通常是两小时。若两小时没有收到客户的数据，服务器就发送一个探测报文段，以后则每隔</a:t>
            </a:r>
            <a:r>
              <a:rPr lang="en-US" altLang="zh-CN" sz="1200" b="0" i="0" u="none" strike="noStrike" kern="1200" baseline="0" dirty="0" smtClean="0">
                <a:solidFill>
                  <a:schemeClr val="tx1"/>
                </a:solidFill>
                <a:latin typeface="Arial" charset="0"/>
                <a:ea typeface="宋体" pitchFamily="2" charset="-122"/>
                <a:cs typeface="+mn-cs"/>
              </a:rPr>
              <a:t>75 </a:t>
            </a:r>
            <a:r>
              <a:rPr lang="zh-CN" altLang="en-US" sz="1200" b="0" i="0" u="none" strike="noStrike" kern="1200" baseline="0" dirty="0" smtClean="0">
                <a:solidFill>
                  <a:schemeClr val="tx1"/>
                </a:solidFill>
                <a:latin typeface="Arial" charset="0"/>
                <a:ea typeface="宋体" pitchFamily="2" charset="-122"/>
                <a:cs typeface="+mn-cs"/>
              </a:rPr>
              <a:t>分钟发送一次。若一连发送</a:t>
            </a:r>
            <a:r>
              <a:rPr lang="en-US" altLang="zh-CN" sz="1200" b="0" i="0" u="none" strike="noStrike" kern="1200" baseline="0" dirty="0" smtClean="0">
                <a:solidFill>
                  <a:schemeClr val="tx1"/>
                </a:solidFill>
                <a:latin typeface="Arial" charset="0"/>
                <a:ea typeface="宋体" pitchFamily="2" charset="-122"/>
                <a:cs typeface="+mn-cs"/>
              </a:rPr>
              <a:t>10 </a:t>
            </a:r>
            <a:r>
              <a:rPr lang="zh-CN" altLang="en-US" sz="1200" b="0" i="0" u="none" strike="noStrike" kern="1200" baseline="0" dirty="0" smtClean="0">
                <a:solidFill>
                  <a:schemeClr val="tx1"/>
                </a:solidFill>
                <a:latin typeface="Arial" charset="0"/>
                <a:ea typeface="宋体" pitchFamily="2" charset="-122"/>
                <a:cs typeface="+mn-cs"/>
              </a:rPr>
              <a:t>个探测报文段后仍无客户的响应，服务器就认为客户端出了故障，接着就关闭这个连接。</a:t>
            </a:r>
            <a:endParaRPr lang="zh-CN" altLang="zh-CN" dirty="0" smtClean="0">
              <a:ea typeface="宋体" charset="-122"/>
            </a:endParaRPr>
          </a:p>
          <a:p>
            <a:endParaRPr lang="zh-CN" altLang="zh-CN" dirty="0" smtClean="0">
              <a:ea typeface="宋体" charset="-122"/>
            </a:endParaRPr>
          </a:p>
        </p:txBody>
      </p:sp>
    </p:spTree>
    <p:extLst>
      <p:ext uri="{BB962C8B-B14F-4D97-AF65-F5344CB8AC3E}">
        <p14:creationId xmlns:p14="http://schemas.microsoft.com/office/powerpoint/2010/main" val="1804689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3B9B85D-670C-4C63-9BC0-9949B0186238}" type="slidenum">
              <a:rPr lang="en-US" altLang="zh-CN" smtClean="0">
                <a:latin typeface="Tahoma" pitchFamily="34" charset="0"/>
              </a:rPr>
              <a:pPr eaLnBrk="1" hangingPunct="1"/>
              <a:t>49</a:t>
            </a:fld>
            <a:endParaRPr lang="en-US" altLang="zh-CN" smtClean="0">
              <a:latin typeface="Tahoma"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图中每一个方框即</a:t>
            </a:r>
            <a:r>
              <a:rPr lang="en-US" altLang="zh-CN" dirty="0" smtClean="0">
                <a:ea typeface="宋体" charset="-122"/>
              </a:rPr>
              <a:t>TCP </a:t>
            </a:r>
            <a:r>
              <a:rPr lang="zh-CN" altLang="en-US" dirty="0" smtClean="0">
                <a:ea typeface="宋体" charset="-122"/>
              </a:rPr>
              <a:t>可能具有的状态。每个方框中的大写英文字符串是</a:t>
            </a:r>
            <a:r>
              <a:rPr lang="en-US" altLang="zh-CN" dirty="0" smtClean="0">
                <a:ea typeface="宋体" charset="-122"/>
              </a:rPr>
              <a:t>TCP </a:t>
            </a:r>
            <a:r>
              <a:rPr lang="zh-CN" altLang="en-US" dirty="0" smtClean="0">
                <a:ea typeface="宋体" charset="-122"/>
              </a:rPr>
              <a:t>标准所使用的</a:t>
            </a:r>
            <a:r>
              <a:rPr lang="en-US" altLang="zh-CN" dirty="0" smtClean="0">
                <a:ea typeface="宋体" charset="-122"/>
              </a:rPr>
              <a:t>TCP </a:t>
            </a:r>
            <a:r>
              <a:rPr lang="zh-CN" altLang="en-US" dirty="0" smtClean="0">
                <a:ea typeface="宋体" charset="-122"/>
              </a:rPr>
              <a:t>连接状态名。状态之间的箭头表示可能发生的状态变迁。箭头旁边的字，表明引起这种变迁的原因，或表明发生状态变迁后又出现什么动作。请注意图中有三种不同的箭头。粗实线箭头表示对客户进程的正常变迁。粗虚线箭头表示对服务器进程的正常变迁。另一种细线箭头表示异常变迁。</a:t>
            </a:r>
            <a:endParaRPr lang="zh-CN" altLang="zh-CN" dirty="0" smtClean="0">
              <a:ea typeface="宋体" charset="-122"/>
            </a:endParaRPr>
          </a:p>
        </p:txBody>
      </p:sp>
    </p:spTree>
    <p:extLst>
      <p:ext uri="{BB962C8B-B14F-4D97-AF65-F5344CB8AC3E}">
        <p14:creationId xmlns:p14="http://schemas.microsoft.com/office/powerpoint/2010/main" val="426150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E351DEC-D5FB-4412-BBD1-674ADD6EB79A}" type="slidenum">
              <a:rPr lang="zh-CN" altLang="en-US" smtClean="0">
                <a:latin typeface="Tahoma" pitchFamily="34" charset="0"/>
              </a:rPr>
              <a:pPr eaLnBrk="1" hangingPunct="1"/>
              <a:t>5</a:t>
            </a:fld>
            <a:endParaRPr lang="en-US" altLang="zh-CN" smtClean="0">
              <a:latin typeface="Tahom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网络层</a:t>
            </a:r>
            <a:r>
              <a:rPr lang="en-US" altLang="zh-CN" dirty="0" smtClean="0">
                <a:ea typeface="宋体" charset="-122"/>
              </a:rPr>
              <a:t>IP </a:t>
            </a:r>
            <a:r>
              <a:rPr lang="zh-CN" altLang="en-US" dirty="0" smtClean="0">
                <a:ea typeface="宋体" charset="-122"/>
              </a:rPr>
              <a:t>数据报首部中的检验和字段，只检验首部是否出现差错而不检查数据部分。</a:t>
            </a:r>
            <a:endParaRPr lang="en-US" altLang="zh-CN" dirty="0" smtClean="0">
              <a:ea typeface="宋体" charset="-122"/>
            </a:endParaRPr>
          </a:p>
          <a:p>
            <a:r>
              <a:rPr lang="zh-CN" altLang="en-US" sz="1200" b="0" i="0" u="none" strike="noStrike" kern="1200" baseline="0" dirty="0" smtClean="0">
                <a:solidFill>
                  <a:schemeClr val="tx1"/>
                </a:solidFill>
                <a:latin typeface="Arial" charset="0"/>
                <a:ea typeface="宋体" pitchFamily="2" charset="-122"/>
                <a:cs typeface="+mn-cs"/>
              </a:rPr>
              <a:t>当运输层采用面向连接的</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协议时，尽管下面的网络是不可靠的</a:t>
            </a:r>
            <a:r>
              <a:rPr lang="en-US" altLang="zh-CN" sz="1200" b="0" i="0" u="none" strike="noStrike" kern="1200" baseline="0" dirty="0" smtClean="0">
                <a:solidFill>
                  <a:schemeClr val="tx1"/>
                </a:solidFill>
                <a:latin typeface="Arial" charset="0"/>
                <a:ea typeface="宋体" pitchFamily="2" charset="-122"/>
                <a:cs typeface="+mn-cs"/>
              </a:rPr>
              <a:t>(</a:t>
            </a:r>
            <a:r>
              <a:rPr lang="zh-CN" altLang="en-US" sz="1200" b="0" i="0" u="none" strike="noStrike" kern="1200" baseline="0" dirty="0" smtClean="0">
                <a:solidFill>
                  <a:schemeClr val="tx1"/>
                </a:solidFill>
                <a:latin typeface="Arial" charset="0"/>
                <a:ea typeface="宋体" pitchFamily="2" charset="-122"/>
                <a:cs typeface="+mn-cs"/>
              </a:rPr>
              <a:t>只提供尽最大努力服务</a:t>
            </a:r>
            <a:r>
              <a:rPr lang="en-US" altLang="zh-CN" sz="1200" b="0" i="0" u="none" strike="noStrike" kern="1200" baseline="0" dirty="0" smtClean="0">
                <a:solidFill>
                  <a:schemeClr val="tx1"/>
                </a:solidFill>
                <a:latin typeface="Arial" charset="0"/>
                <a:ea typeface="宋体" pitchFamily="2" charset="-122"/>
                <a:cs typeface="+mn-cs"/>
              </a:rPr>
              <a:t>) </a:t>
            </a:r>
            <a:r>
              <a:rPr lang="zh-CN" altLang="en-US" sz="1200" b="0" i="0" u="none" strike="noStrike" kern="1200" baseline="0" dirty="0" smtClean="0">
                <a:solidFill>
                  <a:schemeClr val="tx1"/>
                </a:solidFill>
                <a:latin typeface="Arial" charset="0"/>
                <a:ea typeface="宋体" pitchFamily="2" charset="-122"/>
                <a:cs typeface="+mn-cs"/>
              </a:rPr>
              <a:t>，但这种逻辑通信信道就相当于一条全双工的可靠信</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通过</a:t>
            </a:r>
            <a:r>
              <a:rPr lang="en-US" altLang="zh-CN" sz="1200" b="0" i="0" u="none" strike="noStrike" kern="1200" baseline="0" dirty="0" smtClean="0">
                <a:solidFill>
                  <a:schemeClr val="tx1"/>
                </a:solidFill>
                <a:latin typeface="Arial" charset="0"/>
                <a:ea typeface="宋体" pitchFamily="2" charset="-122"/>
                <a:cs typeface="+mn-cs"/>
              </a:rPr>
              <a:t>TCP </a:t>
            </a:r>
            <a:r>
              <a:rPr lang="zh-CN" altLang="en-US" sz="1200" b="0" i="0" u="none" strike="noStrike" kern="1200" baseline="0" dirty="0" smtClean="0">
                <a:solidFill>
                  <a:schemeClr val="tx1"/>
                </a:solidFill>
                <a:latin typeface="Arial" charset="0"/>
                <a:ea typeface="宋体" pitchFamily="2" charset="-122"/>
                <a:cs typeface="+mn-cs"/>
              </a:rPr>
              <a:t>连接传送的数据，无差错、不丢失、不重复、并且按序到达。</a:t>
            </a:r>
            <a:endParaRPr lang="zh-CN" altLang="en-US" dirty="0" smtClean="0">
              <a:ea typeface="宋体" charset="-122"/>
            </a:endParaRPr>
          </a:p>
        </p:txBody>
      </p:sp>
    </p:spTree>
    <p:extLst>
      <p:ext uri="{BB962C8B-B14F-4D97-AF65-F5344CB8AC3E}">
        <p14:creationId xmlns:p14="http://schemas.microsoft.com/office/powerpoint/2010/main" val="4078019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6D9C167-02DD-4575-A147-CE7BCE624A43}" type="slidenum">
              <a:rPr lang="zh-CN" altLang="en-US" smtClean="0">
                <a:latin typeface="Tahoma" pitchFamily="34" charset="0"/>
              </a:rPr>
              <a:pPr eaLnBrk="1" hangingPunct="1"/>
              <a:t>50</a:t>
            </a:fld>
            <a:endParaRPr lang="en-US" altLang="zh-CN" smtClean="0">
              <a:latin typeface="Tahoma"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56909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A9549B9-130A-4141-8D6F-8B028BF41DA8}" type="slidenum">
              <a:rPr lang="zh-CN" altLang="en-US" smtClean="0">
                <a:latin typeface="Tahoma" pitchFamily="34" charset="0"/>
              </a:rPr>
              <a:pPr eaLnBrk="1" hangingPunct="1"/>
              <a:t>51</a:t>
            </a:fld>
            <a:endParaRPr lang="en-US" altLang="zh-CN" smtClean="0">
              <a:latin typeface="Tahoma"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UDP</a:t>
            </a:r>
            <a:r>
              <a:rPr lang="zh-CN" altLang="en-US" dirty="0" smtClean="0">
                <a:ea typeface="宋体" charset="-122"/>
              </a:rPr>
              <a:t>是一种无连接的、不可靠的传输层协议；</a:t>
            </a:r>
          </a:p>
          <a:p>
            <a:pPr eaLnBrk="1" hangingPunct="1"/>
            <a:r>
              <a:rPr lang="zh-CN" altLang="en-US" dirty="0" smtClean="0">
                <a:ea typeface="宋体" charset="-122"/>
              </a:rPr>
              <a:t>在完成进程到进程的通信中提供了有限的差错检验功能；</a:t>
            </a:r>
          </a:p>
          <a:p>
            <a:pPr eaLnBrk="1" hangingPunct="1"/>
            <a:r>
              <a:rPr lang="zh-CN" altLang="en-US" dirty="0" smtClean="0">
                <a:ea typeface="宋体" charset="-122"/>
              </a:rPr>
              <a:t>设计比较简单的</a:t>
            </a:r>
            <a:r>
              <a:rPr lang="en-US" altLang="zh-CN" dirty="0" smtClean="0">
                <a:ea typeface="宋体" charset="-122"/>
              </a:rPr>
              <a:t>UDP</a:t>
            </a:r>
            <a:r>
              <a:rPr lang="zh-CN" altLang="en-US" dirty="0" smtClean="0">
                <a:ea typeface="宋体" charset="-122"/>
              </a:rPr>
              <a:t>协议的目的是希望以最小的开销来达到网络环境中的进程通信目的；</a:t>
            </a:r>
          </a:p>
          <a:p>
            <a:pPr eaLnBrk="1" hangingPunct="1"/>
            <a:r>
              <a:rPr lang="zh-CN" altLang="en-US" dirty="0" smtClean="0">
                <a:ea typeface="宋体" charset="-122"/>
              </a:rPr>
              <a:t>进程发送的报文较短，同时对报文的可靠性要求不高，那么可以使用</a:t>
            </a:r>
            <a:r>
              <a:rPr lang="en-US" altLang="zh-CN" dirty="0" smtClean="0">
                <a:ea typeface="宋体" charset="-122"/>
              </a:rPr>
              <a:t>UDP</a:t>
            </a:r>
            <a:r>
              <a:rPr lang="zh-CN" altLang="en-US" dirty="0" smtClean="0">
                <a:ea typeface="宋体" charset="-122"/>
              </a:rPr>
              <a:t>协议。</a:t>
            </a:r>
          </a:p>
        </p:txBody>
      </p:sp>
    </p:spTree>
    <p:extLst>
      <p:ext uri="{BB962C8B-B14F-4D97-AF65-F5344CB8AC3E}">
        <p14:creationId xmlns:p14="http://schemas.microsoft.com/office/powerpoint/2010/main" val="3484485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93C9B9D-A204-440E-88A7-6E3D6A21E772}" type="slidenum">
              <a:rPr lang="zh-CN" altLang="en-US" smtClean="0">
                <a:latin typeface="Tahoma" pitchFamily="34" charset="0"/>
              </a:rPr>
              <a:pPr eaLnBrk="1" hangingPunct="1"/>
              <a:t>52</a:t>
            </a:fld>
            <a:endParaRPr lang="en-US" altLang="zh-CN" smtClean="0">
              <a:latin typeface="Tahoma"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smtClean="0"/>
              <a:t>UDP </a:t>
            </a:r>
            <a:r>
              <a:rPr lang="zh-CN" altLang="en-US" sz="1200" dirty="0" smtClean="0"/>
              <a:t>只在 </a:t>
            </a:r>
            <a:r>
              <a:rPr lang="en-US" altLang="zh-CN" sz="1200" dirty="0" smtClean="0"/>
              <a:t>IP </a:t>
            </a:r>
            <a:r>
              <a:rPr lang="zh-CN" altLang="en-US" sz="1200" dirty="0" smtClean="0"/>
              <a:t>的数据报服务之上增加了很少一点的功能，即端口的功能和差错检测的功能</a:t>
            </a:r>
            <a:endParaRPr lang="en-US" altLang="zh-CN" sz="1200" dirty="0" smtClean="0"/>
          </a:p>
          <a:p>
            <a:pPr eaLnBrk="1" hangingPunct="1"/>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没有拥塞控制，因此网络出现的拥塞不会使源主机的发送速率降低；不使用拥塞控制功能的</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有可能会引起网络产生严重的拥塞问题。</a:t>
            </a:r>
            <a:endParaRPr lang="en-US" altLang="zh-CN" sz="1200" b="0" i="0" u="none" strike="noStrike" kern="1200" baseline="0" dirty="0" smtClean="0">
              <a:solidFill>
                <a:schemeClr val="tx1"/>
              </a:solidFill>
              <a:latin typeface="Arial" charset="0"/>
              <a:ea typeface="宋体" pitchFamily="2" charset="-122"/>
              <a:cs typeface="+mn-cs"/>
            </a:endParaRPr>
          </a:p>
          <a:p>
            <a:pPr eaLnBrk="1" hangingPunct="1"/>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支持一对一、一对多、多对一和多对多的交互通信</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应用进程本身可以在不影响应用的实时性的前提下，增加一些提高可靠性的措施，如采用前向纠错或重传己丢失的报文。</a:t>
            </a:r>
            <a:endParaRPr lang="en-US" altLang="zh-CN" sz="1200" b="0" i="0" u="none" strike="noStrike" kern="1200" baseline="0" dirty="0" smtClean="0">
              <a:solidFill>
                <a:schemeClr val="tx1"/>
              </a:solidFill>
              <a:latin typeface="Arial" charset="0"/>
              <a:ea typeface="宋体" pitchFamily="2" charset="-122"/>
              <a:cs typeface="+mn-cs"/>
            </a:endParaRPr>
          </a:p>
          <a:p>
            <a:pPr eaLnBrk="1" hangingPunct="1"/>
            <a:endParaRPr lang="en-US" altLang="zh-CN" sz="1200" b="0" i="0" u="none" strike="noStrike" kern="1200" baseline="0" dirty="0" smtClean="0">
              <a:solidFill>
                <a:schemeClr val="tx1"/>
              </a:solidFill>
              <a:latin typeface="Arial" charset="0"/>
              <a:ea typeface="宋体" pitchFamily="2" charset="-122"/>
              <a:cs typeface="+mn-cs"/>
            </a:endParaRPr>
          </a:p>
        </p:txBody>
      </p:sp>
    </p:spTree>
    <p:extLst>
      <p:ext uri="{BB962C8B-B14F-4D97-AF65-F5344CB8AC3E}">
        <p14:creationId xmlns:p14="http://schemas.microsoft.com/office/powerpoint/2010/main" val="3972768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10F2EC0-E006-440E-90E9-90767F824A71}" type="slidenum">
              <a:rPr lang="zh-CN" altLang="en-US" smtClean="0">
                <a:latin typeface="Tahoma" pitchFamily="34" charset="0"/>
              </a:rPr>
              <a:pPr eaLnBrk="1" hangingPunct="1"/>
              <a:t>53</a:t>
            </a:fld>
            <a:endParaRPr lang="en-US" altLang="zh-CN" smtClean="0">
              <a:latin typeface="Tahom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对应用层交下来的报文，既不合井，也不拆分，而是保留这些报文的边界。这就是说，应用层交给</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多长的报文， </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就照样发送，即一次发送一个报文</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ea typeface="宋体" charset="-122"/>
              </a:rPr>
              <a:t>因此，应用程序必须选择合适大小的报文。若报文太长， </a:t>
            </a:r>
            <a:r>
              <a:rPr lang="en-US" altLang="zh-CN" dirty="0" smtClean="0">
                <a:ea typeface="宋体" charset="-122"/>
              </a:rPr>
              <a:t>UDP </a:t>
            </a:r>
            <a:r>
              <a:rPr lang="zh-CN" altLang="en-US" dirty="0" smtClean="0">
                <a:ea typeface="宋体" charset="-122"/>
              </a:rPr>
              <a:t>把它交给</a:t>
            </a:r>
            <a:r>
              <a:rPr lang="en-US" altLang="zh-CN" dirty="0" smtClean="0">
                <a:ea typeface="宋体" charset="-122"/>
              </a:rPr>
              <a:t>IP </a:t>
            </a:r>
            <a:r>
              <a:rPr lang="zh-CN" altLang="en-US" dirty="0" smtClean="0">
                <a:ea typeface="宋体" charset="-122"/>
              </a:rPr>
              <a:t>层后， </a:t>
            </a:r>
            <a:r>
              <a:rPr lang="en-US" altLang="zh-CN" dirty="0" smtClean="0">
                <a:ea typeface="宋体" charset="-122"/>
              </a:rPr>
              <a:t>IP </a:t>
            </a:r>
            <a:r>
              <a:rPr lang="zh-CN" altLang="en-US" dirty="0" smtClean="0">
                <a:ea typeface="宋体" charset="-122"/>
              </a:rPr>
              <a:t>层在传送时可能要进行分片，这会降低</a:t>
            </a:r>
            <a:r>
              <a:rPr lang="en-US" altLang="zh-CN" dirty="0" smtClean="0">
                <a:ea typeface="宋体" charset="-122"/>
              </a:rPr>
              <a:t>IP </a:t>
            </a:r>
            <a:r>
              <a:rPr lang="zh-CN" altLang="en-US" dirty="0" smtClean="0">
                <a:ea typeface="宋体" charset="-122"/>
              </a:rPr>
              <a:t>层的效率。反之，若报文太短， </a:t>
            </a:r>
            <a:r>
              <a:rPr lang="en-US" altLang="zh-CN" dirty="0" smtClean="0">
                <a:ea typeface="宋体" charset="-122"/>
              </a:rPr>
              <a:t>UDP </a:t>
            </a:r>
            <a:r>
              <a:rPr lang="zh-CN" altLang="en-US" dirty="0" smtClean="0">
                <a:ea typeface="宋体" charset="-122"/>
              </a:rPr>
              <a:t>把它交给</a:t>
            </a:r>
            <a:r>
              <a:rPr lang="en-US" altLang="zh-CN" dirty="0" smtClean="0">
                <a:ea typeface="宋体" charset="-122"/>
              </a:rPr>
              <a:t>IP </a:t>
            </a:r>
            <a:r>
              <a:rPr lang="zh-CN" altLang="en-US" dirty="0" smtClean="0">
                <a:ea typeface="宋体" charset="-122"/>
              </a:rPr>
              <a:t>层后，会使</a:t>
            </a:r>
            <a:r>
              <a:rPr lang="en-US" altLang="zh-CN" dirty="0" smtClean="0">
                <a:ea typeface="宋体" charset="-122"/>
              </a:rPr>
              <a:t>IP </a:t>
            </a:r>
            <a:r>
              <a:rPr lang="zh-CN" altLang="en-US" dirty="0" smtClean="0">
                <a:ea typeface="宋体" charset="-122"/>
              </a:rPr>
              <a:t>数据报的首部的相对长度太太，这也降低了</a:t>
            </a:r>
            <a:r>
              <a:rPr lang="en-US" altLang="zh-CN" dirty="0" smtClean="0">
                <a:ea typeface="宋体" charset="-122"/>
              </a:rPr>
              <a:t>IP </a:t>
            </a:r>
            <a:r>
              <a:rPr lang="zh-CN" altLang="en-US" dirty="0" smtClean="0">
                <a:ea typeface="宋体" charset="-122"/>
              </a:rPr>
              <a:t>层的效率。</a:t>
            </a:r>
            <a:endParaRPr lang="en-US" altLang="zh-CN" dirty="0" smtClean="0">
              <a:ea typeface="宋体" charset="-122"/>
            </a:endParaRPr>
          </a:p>
          <a:p>
            <a:r>
              <a:rPr lang="en-US" altLang="zh-CN" sz="1200" b="0" i="0" u="none" strike="noStrike" kern="1200" baseline="0" dirty="0" smtClean="0">
                <a:solidFill>
                  <a:schemeClr val="tx1"/>
                </a:solidFill>
                <a:latin typeface="Arial" charset="0"/>
                <a:ea typeface="宋体" pitchFamily="2" charset="-122"/>
                <a:cs typeface="+mn-cs"/>
              </a:rPr>
              <a:t>IP </a:t>
            </a:r>
            <a:r>
              <a:rPr lang="zh-CN" altLang="en-US" sz="1200" b="0" i="0" u="none" strike="noStrike" kern="1200" baseline="0" dirty="0" smtClean="0">
                <a:solidFill>
                  <a:schemeClr val="tx1"/>
                </a:solidFill>
                <a:latin typeface="Arial" charset="0"/>
                <a:ea typeface="宋体" pitchFamily="2" charset="-122"/>
                <a:cs typeface="+mn-cs"/>
              </a:rPr>
              <a:t>数据报的检验和只检验</a:t>
            </a:r>
            <a:r>
              <a:rPr lang="en-US" altLang="zh-CN" sz="1200" b="0" i="0" u="none" strike="noStrike" kern="1200" baseline="0" dirty="0" smtClean="0">
                <a:solidFill>
                  <a:schemeClr val="tx1"/>
                </a:solidFill>
                <a:latin typeface="Arial" charset="0"/>
                <a:ea typeface="宋体" pitchFamily="2" charset="-122"/>
                <a:cs typeface="+mn-cs"/>
              </a:rPr>
              <a:t>IP </a:t>
            </a:r>
            <a:r>
              <a:rPr lang="zh-CN" altLang="en-US" sz="1200" b="0" i="0" u="none" strike="noStrike" kern="1200" baseline="0" dirty="0" smtClean="0">
                <a:solidFill>
                  <a:schemeClr val="tx1"/>
                </a:solidFill>
                <a:latin typeface="Arial" charset="0"/>
                <a:ea typeface="宋体" pitchFamily="2" charset="-122"/>
                <a:cs typeface="+mn-cs"/>
              </a:rPr>
              <a:t>数据报的首部，但</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的检验和是把首部和数据部分一起都检验。在计算检验和时，要在</a:t>
            </a:r>
            <a:r>
              <a:rPr lang="en-US" altLang="zh-CN" sz="1200" b="0" i="0" u="none" strike="noStrike" kern="1200" baseline="0" dirty="0" smtClean="0">
                <a:solidFill>
                  <a:schemeClr val="tx1"/>
                </a:solidFill>
                <a:latin typeface="Arial" charset="0"/>
                <a:ea typeface="宋体" pitchFamily="2" charset="-122"/>
                <a:cs typeface="+mn-cs"/>
              </a:rPr>
              <a:t>UDP </a:t>
            </a:r>
            <a:r>
              <a:rPr lang="zh-CN" altLang="en-US" sz="1200" b="0" i="0" u="none" strike="noStrike" kern="1200" baseline="0" dirty="0" smtClean="0">
                <a:solidFill>
                  <a:schemeClr val="tx1"/>
                </a:solidFill>
                <a:latin typeface="Arial" charset="0"/>
                <a:ea typeface="宋体" pitchFamily="2" charset="-122"/>
                <a:cs typeface="+mn-cs"/>
              </a:rPr>
              <a:t>用户数据报之前增加</a:t>
            </a:r>
            <a:r>
              <a:rPr lang="en-US" altLang="zh-CN" sz="1200" b="0" i="0" u="none" strike="noStrike" kern="1200" baseline="0" dirty="0" smtClean="0">
                <a:solidFill>
                  <a:schemeClr val="tx1"/>
                </a:solidFill>
                <a:latin typeface="Arial" charset="0"/>
                <a:ea typeface="宋体" pitchFamily="2" charset="-122"/>
                <a:cs typeface="+mn-cs"/>
              </a:rPr>
              <a:t>12 </a:t>
            </a:r>
            <a:r>
              <a:rPr lang="zh-CN" altLang="en-US" sz="1200" b="0" i="0" u="none" strike="noStrike" kern="1200" baseline="0" dirty="0" smtClean="0">
                <a:solidFill>
                  <a:schemeClr val="tx1"/>
                </a:solidFill>
                <a:latin typeface="Arial" charset="0"/>
                <a:ea typeface="宋体" pitchFamily="2" charset="-122"/>
                <a:cs typeface="+mn-cs"/>
              </a:rPr>
              <a:t>个字节的伪首都。</a:t>
            </a:r>
            <a:endParaRPr lang="zh-CN" altLang="en-US" dirty="0" smtClean="0">
              <a:ea typeface="宋体" charset="-122"/>
            </a:endParaRPr>
          </a:p>
        </p:txBody>
      </p:sp>
    </p:spTree>
    <p:extLst>
      <p:ext uri="{BB962C8B-B14F-4D97-AF65-F5344CB8AC3E}">
        <p14:creationId xmlns:p14="http://schemas.microsoft.com/office/powerpoint/2010/main" val="727715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0D0694-879E-4B51-BE4F-89524278A9EE}" type="slidenum">
              <a:rPr lang="zh-CN" altLang="en-US" smtClean="0">
                <a:latin typeface="Tahoma" pitchFamily="34" charset="0"/>
              </a:rPr>
              <a:pPr eaLnBrk="1" hangingPunct="1"/>
              <a:t>54</a:t>
            </a:fld>
            <a:endParaRPr lang="en-US" altLang="zh-CN" smtClean="0">
              <a:latin typeface="Tahoma"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01934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F742FE-FCE8-4D00-A6A8-A979661DE242}" type="slidenum">
              <a:rPr lang="zh-CN" altLang="en-US" smtClean="0">
                <a:latin typeface="Tahoma" pitchFamily="34" charset="0"/>
              </a:rPr>
              <a:pPr eaLnBrk="1" hangingPunct="1"/>
              <a:t>55</a:t>
            </a:fld>
            <a:endParaRPr lang="en-US" altLang="zh-CN" smtClean="0">
              <a:latin typeface="Tahoma" pitchFamily="34" charset="0"/>
            </a:endParaRPr>
          </a:p>
        </p:txBody>
      </p:sp>
      <p:sp>
        <p:nvSpPr>
          <p:cNvPr id="120835" name="Rectangle 2"/>
          <p:cNvSpPr>
            <a:spLocks noGrp="1" noRot="1" noChangeAspect="1" noChangeArrowheads="1" noTextEdit="1"/>
          </p:cNvSpPr>
          <p:nvPr>
            <p:ph type="sldImg"/>
          </p:nvPr>
        </p:nvSpPr>
        <p:spPr>
          <a:xfrm>
            <a:off x="841375" y="241300"/>
            <a:ext cx="5232400" cy="3924300"/>
          </a:xfrm>
          <a:ln/>
        </p:spPr>
      </p:sp>
      <p:sp>
        <p:nvSpPr>
          <p:cNvPr id="120836" name="Rectangle 3"/>
          <p:cNvSpPr>
            <a:spLocks noGrp="1" noChangeArrowheads="1"/>
          </p:cNvSpPr>
          <p:nvPr>
            <p:ph type="body" idx="1"/>
          </p:nvPr>
        </p:nvSpPr>
        <p:spPr>
          <a:xfrm>
            <a:off x="396875" y="4305300"/>
            <a:ext cx="5988050" cy="4183063"/>
          </a:xfrm>
          <a:solidFill>
            <a:srgbClr val="FFFFFF"/>
          </a:solidFill>
          <a:ln>
            <a:solidFill>
              <a:srgbClr val="000000"/>
            </a:solidFill>
          </a:ln>
        </p:spPr>
        <p:txBody>
          <a:bodyPr lIns="89939" tIns="44969" rIns="89939" bIns="44969"/>
          <a:lstStyle/>
          <a:p>
            <a:pPr eaLnBrk="1" hangingPunct="1">
              <a:lnSpc>
                <a:spcPct val="70000"/>
              </a:lnSpc>
            </a:pPr>
            <a:r>
              <a:rPr lang="en-US" altLang="zh-CN" sz="1000" smtClean="0">
                <a:ea typeface="宋体" charset="-122"/>
              </a:rPr>
              <a:t>Because many private networks exist alongside public nets, grabbing "just any address" is strongly discouraged. RFC 1918 sets aside three blocks of IP addresses (i.e., a Class A, a Class B, and a Class C range) for private, internal use. Addresses in this range will not be routed on the Internet backbone . Internet routers immediately discard private addresses.</a:t>
            </a:r>
            <a:br>
              <a:rPr lang="en-US" altLang="zh-CN" sz="1000" smtClean="0">
                <a:ea typeface="宋体" charset="-122"/>
              </a:rPr>
            </a:br>
            <a:r>
              <a:rPr lang="en-US" altLang="zh-CN" sz="1000" smtClean="0">
                <a:ea typeface="宋体" charset="-122"/>
              </a:rPr>
              <a:t>When using private addresses on a network that is connected to the Internet, you should filter packets and routing updates to avoid "leaking" any RFC 1918 addresses between autonomous systems. For example, if both you and your provider use addresses from the 192.168.0.0 /16 block, your routers could get confused if confronted with updates from both systems. </a:t>
            </a:r>
          </a:p>
          <a:p>
            <a:pPr eaLnBrk="1" hangingPunct="1">
              <a:lnSpc>
                <a:spcPct val="70000"/>
              </a:lnSpc>
            </a:pPr>
            <a:endParaRPr lang="en-US" altLang="zh-CN" sz="1000" smtClean="0">
              <a:ea typeface="宋体" charset="-122"/>
            </a:endParaRPr>
          </a:p>
          <a:p>
            <a:pPr eaLnBrk="1" hangingPunct="1">
              <a:lnSpc>
                <a:spcPct val="70000"/>
              </a:lnSpc>
            </a:pPr>
            <a:r>
              <a:rPr lang="en-US" altLang="zh-CN" sz="1000" smtClean="0">
                <a:ea typeface="宋体" charset="-122"/>
              </a:rPr>
              <a:t>NAT is the process of swapping one address for another in the IP packet header. In practice, NAT is used to allow hosts that are privately addressed (using RFC 1918 addresses) to access the Internet.</a:t>
            </a:r>
            <a:br>
              <a:rPr lang="en-US" altLang="zh-CN" sz="1000" smtClean="0">
                <a:ea typeface="宋体" charset="-122"/>
              </a:rPr>
            </a:br>
            <a:endParaRPr lang="en-US" altLang="zh-CN" sz="1000" smtClean="0">
              <a:ea typeface="宋体" charset="-122"/>
            </a:endParaRPr>
          </a:p>
          <a:p>
            <a:pPr eaLnBrk="1" hangingPunct="1">
              <a:lnSpc>
                <a:spcPct val="70000"/>
              </a:lnSpc>
            </a:pPr>
            <a:r>
              <a:rPr lang="en-US" altLang="zh-CN" sz="1000" smtClean="0">
                <a:ea typeface="宋体" charset="-122"/>
              </a:rPr>
              <a:t>When a host inside the private domain wants to transmit to a host on the outside world, it forwards the packet to the NAT-enabled device. The NAT process then looks inside the IP header and, if appropriate, replaces the inside IP address with a globally unique IP address. When an outside host sends a response, the NAT process receives it, checks the current table of network address translations, and replaces the destination address with the original inside source. NAT translations can occur dynamically or statically and can be used for a variety of purposes.</a:t>
            </a:r>
            <a:br>
              <a:rPr lang="en-US" altLang="zh-CN" sz="1000" smtClean="0">
                <a:ea typeface="宋体" charset="-122"/>
              </a:rPr>
            </a:br>
            <a:r>
              <a:rPr lang="en-US" altLang="zh-CN" sz="1000" smtClean="0">
                <a:ea typeface="宋体" charset="-122"/>
              </a:rPr>
              <a:t/>
            </a:r>
            <a:br>
              <a:rPr lang="en-US" altLang="zh-CN" sz="1000" smtClean="0">
                <a:ea typeface="宋体" charset="-122"/>
              </a:rPr>
            </a:br>
            <a:r>
              <a:rPr lang="en-US" altLang="zh-CN" sz="1000" b="1" smtClean="0">
                <a:ea typeface="宋体" charset="-122"/>
              </a:rPr>
              <a:t>The most powerful feature of NAT</a:t>
            </a:r>
            <a:r>
              <a:rPr lang="en-US" altLang="zh-CN" sz="1000" smtClean="0">
                <a:ea typeface="宋体" charset="-122"/>
              </a:rPr>
              <a:t> routers is their capability to use port address translation (PAT), which allows multiple inside addresses to map to the same global address. This is sometimes called a "many-to-one" NAT.  This procedure allows for many user inside of the private network to share one single external IP address. When using PAT the NAT router keeps track of the different conversations by mapping TCP and UDP port numbers. </a:t>
            </a:r>
          </a:p>
        </p:txBody>
      </p:sp>
    </p:spTree>
    <p:extLst>
      <p:ext uri="{BB962C8B-B14F-4D97-AF65-F5344CB8AC3E}">
        <p14:creationId xmlns:p14="http://schemas.microsoft.com/office/powerpoint/2010/main" val="726178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3425FDF-FE1B-4629-8509-162A351905AA}" type="slidenum">
              <a:rPr lang="zh-CN" altLang="en-US" smtClean="0">
                <a:latin typeface="Tahoma" pitchFamily="34" charset="0"/>
              </a:rPr>
              <a:pPr eaLnBrk="1" hangingPunct="1"/>
              <a:t>56</a:t>
            </a:fld>
            <a:endParaRPr lang="en-US" altLang="zh-CN" smtClean="0">
              <a:latin typeface="Tahoma"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64570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ACD54B5-A915-4EB0-897F-0C1EF8634389}" type="slidenum">
              <a:rPr lang="zh-CN" altLang="en-US" smtClean="0">
                <a:latin typeface="Tahoma" pitchFamily="34" charset="0"/>
              </a:rPr>
              <a:pPr eaLnBrk="1" hangingPunct="1"/>
              <a:t>57</a:t>
            </a:fld>
            <a:endParaRPr lang="en-US" altLang="zh-CN" smtClean="0">
              <a:latin typeface="Tahoma"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527825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20676E7-8AA9-4408-8F34-8A26F0917908}" type="slidenum">
              <a:rPr lang="zh-CN" altLang="en-US" smtClean="0">
                <a:latin typeface="Tahoma" pitchFamily="34" charset="0"/>
              </a:rPr>
              <a:pPr eaLnBrk="1" hangingPunct="1"/>
              <a:t>58</a:t>
            </a:fld>
            <a:endParaRPr lang="en-US" altLang="zh-CN" smtClean="0">
              <a:latin typeface="Tahoma"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43854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BE294CD-C9FD-4C0B-90C3-7A49E34D6B91}" type="slidenum">
              <a:rPr lang="zh-CN" altLang="en-US" smtClean="0">
                <a:latin typeface="Tahoma" pitchFamily="34" charset="0"/>
              </a:rPr>
              <a:pPr eaLnBrk="1" hangingPunct="1"/>
              <a:t>59</a:t>
            </a:fld>
            <a:endParaRPr lang="en-US" altLang="zh-CN" smtClean="0">
              <a:latin typeface="Tahoma"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3355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12A1967-1C1F-4A38-A153-F4ECBA4BD80D}" type="slidenum">
              <a:rPr lang="zh-CN" altLang="en-US" smtClean="0">
                <a:latin typeface="Tahoma" pitchFamily="34" charset="0"/>
              </a:rPr>
              <a:pPr eaLnBrk="1" hangingPunct="1"/>
              <a:t>6</a:t>
            </a:fld>
            <a:endParaRPr lang="en-US" altLang="zh-CN" smtClean="0">
              <a:latin typeface="Tahoma" pitchFamily="34" charset="0"/>
            </a:endParaRPr>
          </a:p>
        </p:txBody>
      </p:sp>
      <p:sp>
        <p:nvSpPr>
          <p:cNvPr id="74755" name="Rectangle 1026"/>
          <p:cNvSpPr>
            <a:spLocks noGrp="1" noRot="1" noChangeAspect="1" noChangeArrowheads="1" noTextEdit="1"/>
          </p:cNvSpPr>
          <p:nvPr>
            <p:ph type="sldImg"/>
          </p:nvPr>
        </p:nvSpPr>
        <p:spPr>
          <a:solidFill>
            <a:srgbClr val="FFFFFF"/>
          </a:solidFill>
          <a:ln/>
        </p:spPr>
      </p:sp>
      <p:sp>
        <p:nvSpPr>
          <p:cNvPr id="74756"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z="1200" dirty="0" smtClean="0"/>
              <a:t>熟知端口，数值一般为 </a:t>
            </a:r>
            <a:r>
              <a:rPr lang="en-US" altLang="zh-CN" sz="1200" dirty="0" smtClean="0"/>
              <a:t>0~1023</a:t>
            </a:r>
            <a:r>
              <a:rPr lang="zh-CN" altLang="en-US" sz="1200" dirty="0" smtClean="0"/>
              <a:t>，</a:t>
            </a:r>
            <a:r>
              <a:rPr lang="zh-CN" altLang="en-US" sz="1200" b="0" i="0" u="none" strike="noStrike" kern="1200" baseline="0" dirty="0" smtClean="0">
                <a:solidFill>
                  <a:schemeClr val="tx1"/>
                </a:solidFill>
                <a:latin typeface="Arial" charset="0"/>
                <a:ea typeface="宋体" pitchFamily="2" charset="-122"/>
                <a:cs typeface="+mn-cs"/>
              </a:rPr>
              <a:t>这些数值可在网址</a:t>
            </a:r>
            <a:r>
              <a:rPr lang="en-US" altLang="zh-CN" sz="1200" b="0" i="0" u="none" strike="noStrike" kern="1200" baseline="0" dirty="0" smtClean="0">
                <a:solidFill>
                  <a:schemeClr val="tx1"/>
                </a:solidFill>
                <a:latin typeface="Arial" charset="0"/>
                <a:ea typeface="宋体" pitchFamily="2" charset="-122"/>
                <a:cs typeface="+mn-cs"/>
              </a:rPr>
              <a:t>www.Iana-org </a:t>
            </a:r>
            <a:r>
              <a:rPr lang="zh-CN" altLang="en-US" sz="1200" b="0" i="0" u="none" strike="noStrike" kern="1200" baseline="0" dirty="0" smtClean="0">
                <a:solidFill>
                  <a:schemeClr val="tx1"/>
                </a:solidFill>
                <a:latin typeface="Arial" charset="0"/>
                <a:ea typeface="宋体" pitchFamily="2" charset="-122"/>
                <a:cs typeface="+mn-cs"/>
              </a:rPr>
              <a:t>查到。</a:t>
            </a:r>
            <a:r>
              <a:rPr lang="en-US" altLang="zh-CN" sz="1200" b="0" i="0" u="none" strike="noStrike" kern="1200" baseline="0" dirty="0" smtClean="0">
                <a:solidFill>
                  <a:schemeClr val="tx1"/>
                </a:solidFill>
                <a:latin typeface="Arial" charset="0"/>
                <a:ea typeface="宋体" pitchFamily="2" charset="-122"/>
                <a:cs typeface="+mn-cs"/>
              </a:rPr>
              <a:t>IANA </a:t>
            </a:r>
            <a:r>
              <a:rPr lang="zh-CN" altLang="en-US" sz="1200" b="0" i="0" u="none" strike="noStrike" kern="1200" baseline="0" dirty="0" smtClean="0">
                <a:solidFill>
                  <a:schemeClr val="tx1"/>
                </a:solidFill>
                <a:latin typeface="Arial" charset="0"/>
                <a:ea typeface="宋体" pitchFamily="2" charset="-122"/>
                <a:cs typeface="+mn-cs"/>
              </a:rPr>
              <a:t>把这些端口号指派给了</a:t>
            </a:r>
            <a:r>
              <a:rPr lang="en-US" altLang="zh-CN" sz="1200" b="0" i="0" u="none" strike="noStrike" kern="1200" baseline="0" dirty="0" smtClean="0">
                <a:solidFill>
                  <a:schemeClr val="tx1"/>
                </a:solidFill>
                <a:latin typeface="Arial" charset="0"/>
                <a:ea typeface="宋体" pitchFamily="2" charset="-122"/>
                <a:cs typeface="+mn-cs"/>
              </a:rPr>
              <a:t>TCPIIP </a:t>
            </a:r>
            <a:r>
              <a:rPr lang="zh-CN" altLang="en-US" sz="1200" b="0" i="0" u="none" strike="noStrike" kern="1200" baseline="0" dirty="0" smtClean="0">
                <a:solidFill>
                  <a:schemeClr val="tx1"/>
                </a:solidFill>
                <a:latin typeface="Arial" charset="0"/>
                <a:ea typeface="宋体" pitchFamily="2" charset="-122"/>
                <a:cs typeface="+mn-cs"/>
              </a:rPr>
              <a:t>最重要的一些应用程序，让所有的用户都知道</a:t>
            </a:r>
            <a:r>
              <a:rPr lang="en-US" altLang="zh-CN" sz="1200" b="0" i="0" u="none" strike="noStrike" kern="1200" baseline="0" dirty="0" smtClean="0">
                <a:solidFill>
                  <a:schemeClr val="tx1"/>
                </a:solidFill>
                <a:latin typeface="Arial" charset="0"/>
                <a:ea typeface="宋体" pitchFamily="2" charset="-122"/>
                <a:cs typeface="+mn-cs"/>
              </a:rPr>
              <a:t>.</a:t>
            </a:r>
          </a:p>
          <a:p>
            <a:r>
              <a:rPr lang="zh-CN" altLang="en-US" sz="1200" b="0" i="0" u="none" strike="noStrike" kern="1200" baseline="0" dirty="0" smtClean="0">
                <a:solidFill>
                  <a:schemeClr val="tx1"/>
                </a:solidFill>
                <a:latin typeface="Arial" charset="0"/>
                <a:ea typeface="宋体" pitchFamily="2" charset="-122"/>
                <a:cs typeface="+mn-cs"/>
              </a:rPr>
              <a:t>登记端口号，数值为</a:t>
            </a:r>
            <a:r>
              <a:rPr lang="en-US" altLang="zh-CN" sz="1200" b="0" i="0" u="none" strike="noStrike" kern="1200" baseline="0" dirty="0" smtClean="0">
                <a:solidFill>
                  <a:schemeClr val="tx1"/>
                </a:solidFill>
                <a:latin typeface="Arial" charset="0"/>
                <a:ea typeface="宋体" pitchFamily="2" charset="-122"/>
                <a:cs typeface="+mn-cs"/>
              </a:rPr>
              <a:t>1024-49151 </a:t>
            </a:r>
            <a:r>
              <a:rPr lang="zh-CN" altLang="en-US" sz="1200" b="0" i="0" u="none" strike="noStrike" kern="1200" baseline="0" dirty="0" smtClean="0">
                <a:solidFill>
                  <a:schemeClr val="tx1"/>
                </a:solidFill>
                <a:latin typeface="Arial" charset="0"/>
                <a:ea typeface="宋体" pitchFamily="2" charset="-122"/>
                <a:cs typeface="+mn-cs"/>
              </a:rPr>
              <a:t>。这类端口号是为没有熟知端口号的应用程序使用的。使用这类端口号必须在</a:t>
            </a:r>
            <a:r>
              <a:rPr lang="en-US" altLang="zh-CN" sz="1200" b="0" i="0" u="none" strike="noStrike" kern="1200" baseline="0" dirty="0" smtClean="0">
                <a:solidFill>
                  <a:schemeClr val="tx1"/>
                </a:solidFill>
                <a:latin typeface="Arial" charset="0"/>
                <a:ea typeface="宋体" pitchFamily="2" charset="-122"/>
                <a:cs typeface="+mn-cs"/>
              </a:rPr>
              <a:t>IANA </a:t>
            </a:r>
            <a:r>
              <a:rPr lang="zh-CN" altLang="en-US" sz="1200" b="0" i="0" u="none" strike="noStrike" kern="1200" baseline="0" dirty="0" smtClean="0">
                <a:solidFill>
                  <a:schemeClr val="tx1"/>
                </a:solidFill>
                <a:latin typeface="Arial" charset="0"/>
                <a:ea typeface="宋体" pitchFamily="2" charset="-122"/>
                <a:cs typeface="+mn-cs"/>
              </a:rPr>
              <a:t>按照规定的手续登记，以防止重复。</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0" i="0" u="none" strike="noStrike" kern="1200" baseline="0" dirty="0" smtClean="0">
                <a:solidFill>
                  <a:schemeClr val="tx1"/>
                </a:solidFill>
                <a:latin typeface="Arial" charset="0"/>
                <a:ea typeface="宋体" pitchFamily="2" charset="-122"/>
                <a:cs typeface="+mn-cs"/>
              </a:rPr>
              <a:t>数值为</a:t>
            </a:r>
            <a:r>
              <a:rPr lang="en-US" altLang="zh-CN" sz="1200" b="0" i="0" u="none" strike="noStrike" kern="1200" baseline="0" dirty="0" smtClean="0">
                <a:solidFill>
                  <a:schemeClr val="tx1"/>
                </a:solidFill>
                <a:latin typeface="Arial" charset="0"/>
                <a:ea typeface="宋体" pitchFamily="2" charset="-122"/>
                <a:cs typeface="+mn-cs"/>
              </a:rPr>
              <a:t>49152-65535 </a:t>
            </a:r>
            <a:r>
              <a:rPr lang="zh-CN" altLang="en-US" sz="1200" b="0" i="0" u="none" strike="noStrike" kern="1200" baseline="0" dirty="0" smtClean="0">
                <a:solidFill>
                  <a:schemeClr val="tx1"/>
                </a:solidFill>
                <a:latin typeface="Arial" charset="0"/>
                <a:ea typeface="宋体" pitchFamily="2" charset="-122"/>
                <a:cs typeface="+mn-cs"/>
              </a:rPr>
              <a:t>。由于这类端口号仅在客户进程运行时才动态选择，因此又叫做短暂端口号。这类端口号是留给客户进程选择暂时使用</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dirty="0" smtClean="0"/>
              <a:t>端口号只具有本地意义，即端口号只是为了标志本计算机应用层中的各进程</a:t>
            </a:r>
            <a:endParaRPr lang="en-US" altLang="zh-CN" dirty="0" smtClean="0"/>
          </a:p>
          <a:p>
            <a:pPr eaLnBrk="1" hangingPunct="1"/>
            <a:endParaRPr lang="zh-CN" altLang="en-US" dirty="0" smtClean="0">
              <a:ea typeface="宋体" charset="-122"/>
            </a:endParaRPr>
          </a:p>
        </p:txBody>
      </p:sp>
    </p:spTree>
    <p:extLst>
      <p:ext uri="{BB962C8B-B14F-4D97-AF65-F5344CB8AC3E}">
        <p14:creationId xmlns:p14="http://schemas.microsoft.com/office/powerpoint/2010/main" val="1570561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BD48F13-561A-47A9-8FD7-7D34433533E0}" type="slidenum">
              <a:rPr lang="zh-CN" altLang="en-US" smtClean="0">
                <a:latin typeface="Tahoma" pitchFamily="34" charset="0"/>
              </a:rPr>
              <a:pPr eaLnBrk="1" hangingPunct="1"/>
              <a:t>60</a:t>
            </a:fld>
            <a:endParaRPr lang="en-US" altLang="zh-CN" smtClean="0">
              <a:latin typeface="Tahoma" pitchFamily="34" charset="0"/>
            </a:endParaRPr>
          </a:p>
        </p:txBody>
      </p:sp>
      <p:sp>
        <p:nvSpPr>
          <p:cNvPr id="125955" name="Rectangle 2"/>
          <p:cNvSpPr>
            <a:spLocks noGrp="1" noRot="1" noChangeAspect="1" noChangeArrowheads="1" noTextEdit="1"/>
          </p:cNvSpPr>
          <p:nvPr>
            <p:ph type="sldImg"/>
          </p:nvPr>
        </p:nvSpPr>
        <p:spPr>
          <a:xfrm>
            <a:off x="841375" y="241300"/>
            <a:ext cx="5233988" cy="3925888"/>
          </a:xfrm>
          <a:ln/>
        </p:spPr>
      </p:sp>
      <p:sp>
        <p:nvSpPr>
          <p:cNvPr id="125956"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dirty="0" err="1" smtClean="0">
                <a:effectLst/>
              </a:rPr>
              <a:t>RouterB#config</a:t>
            </a:r>
            <a:r>
              <a:rPr lang="en-US" altLang="zh-CN" dirty="0" smtClean="0">
                <a:effectLst/>
              </a:rPr>
              <a:t> t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source static 10.1.1.2 203.10.10.2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int</a:t>
            </a:r>
            <a:r>
              <a:rPr lang="en-US" altLang="zh-CN" dirty="0" smtClean="0">
                <a:effectLst/>
              </a:rPr>
              <a:t> E0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int</a:t>
            </a:r>
            <a:r>
              <a:rPr lang="en-US" altLang="zh-CN" dirty="0" smtClean="0">
                <a:effectLst/>
              </a:rPr>
              <a:t> s0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outside </a:t>
            </a:r>
            <a:br>
              <a:rPr lang="en-US" altLang="zh-CN" dirty="0" smtClean="0">
                <a:effectLst/>
              </a:rPr>
            </a:br>
            <a:endParaRPr lang="zh-CN" altLang="en-US" b="1" dirty="0" smtClean="0">
              <a:ea typeface="宋体" charset="-122"/>
            </a:endParaRPr>
          </a:p>
        </p:txBody>
      </p:sp>
    </p:spTree>
    <p:extLst>
      <p:ext uri="{BB962C8B-B14F-4D97-AF65-F5344CB8AC3E}">
        <p14:creationId xmlns:p14="http://schemas.microsoft.com/office/powerpoint/2010/main" val="1545358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73663C6-B099-47E6-9D38-C7F2498D254F}" type="slidenum">
              <a:rPr lang="zh-CN" altLang="en-US" smtClean="0">
                <a:latin typeface="Tahoma" pitchFamily="34" charset="0"/>
              </a:rPr>
              <a:pPr eaLnBrk="1" hangingPunct="1"/>
              <a:t>61</a:t>
            </a:fld>
            <a:endParaRPr lang="en-US" altLang="zh-CN" smtClean="0">
              <a:latin typeface="Tahoma" pitchFamily="34" charset="0"/>
            </a:endParaRPr>
          </a:p>
        </p:txBody>
      </p:sp>
      <p:sp>
        <p:nvSpPr>
          <p:cNvPr id="126979" name="Rectangle 2"/>
          <p:cNvSpPr>
            <a:spLocks noGrp="1" noRot="1" noChangeAspect="1" noChangeArrowheads="1" noTextEdit="1"/>
          </p:cNvSpPr>
          <p:nvPr>
            <p:ph type="sldImg"/>
          </p:nvPr>
        </p:nvSpPr>
        <p:spPr>
          <a:xfrm>
            <a:off x="841375" y="241300"/>
            <a:ext cx="5233988" cy="3925888"/>
          </a:xfrm>
          <a:ln/>
        </p:spPr>
      </p:sp>
      <p:sp>
        <p:nvSpPr>
          <p:cNvPr id="126980"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dirty="0" smtClean="0">
                <a:ea typeface="宋体" charset="-122"/>
              </a:rPr>
              <a:t>access-list 2 permit 10.1.1.0   0.0.0.255</a:t>
            </a:r>
          </a:p>
          <a:p>
            <a:pPr eaLnBrk="1" hangingPunct="1"/>
            <a:endParaRPr lang="en-US" altLang="zh-CN" b="1" dirty="0" smtClean="0">
              <a:ea typeface="宋体" charset="-122"/>
            </a:endParaRPr>
          </a:p>
          <a:p>
            <a:pPr eaLnBrk="1" hangingPunct="1"/>
            <a:r>
              <a:rPr lang="en-US" altLang="zh-CN" dirty="0" err="1" smtClean="0">
                <a:effectLst/>
              </a:rPr>
              <a:t>RouterB#config</a:t>
            </a:r>
            <a:r>
              <a:rPr lang="en-US" altLang="zh-CN" dirty="0" smtClean="0">
                <a:effectLst/>
              </a:rPr>
              <a:t> t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pool CISCO 203.10.10.2 203.10.10.4 </a:t>
            </a:r>
            <a:r>
              <a:rPr lang="en-US" altLang="zh-CN" dirty="0" err="1" smtClean="0">
                <a:effectLst/>
              </a:rPr>
              <a:t>netmask</a:t>
            </a:r>
            <a:r>
              <a:rPr lang="en-US" altLang="zh-CN" dirty="0" smtClean="0">
                <a:effectLst/>
              </a:rPr>
              <a:t> 255.255.255.0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 access-list 1 permit 10.0.1.2 0.0.0.255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source list 1 pool CISCO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a:t>
            </a:r>
            <a:r>
              <a:rPr lang="en-US" altLang="zh-CN" dirty="0" err="1" smtClean="0">
                <a:effectLst/>
              </a:rPr>
              <a:t>int</a:t>
            </a:r>
            <a:r>
              <a:rPr lang="en-US" altLang="zh-CN" dirty="0" smtClean="0">
                <a:effectLst/>
              </a:rPr>
              <a:t> E0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inside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int</a:t>
            </a:r>
            <a:r>
              <a:rPr lang="en-US" altLang="zh-CN" dirty="0" smtClean="0">
                <a:effectLst/>
              </a:rPr>
              <a:t> s0 </a:t>
            </a:r>
            <a:br>
              <a:rPr lang="en-US" altLang="zh-CN" dirty="0" smtClean="0">
                <a:effectLst/>
              </a:rPr>
            </a:br>
            <a:r>
              <a:rPr lang="en-US" altLang="zh-CN" dirty="0" err="1" smtClean="0">
                <a:effectLst/>
              </a:rPr>
              <a:t>RouterB</a:t>
            </a:r>
            <a:r>
              <a:rPr lang="en-US" altLang="zh-CN" dirty="0" smtClean="0">
                <a:effectLst/>
              </a:rPr>
              <a:t>(</a:t>
            </a:r>
            <a:r>
              <a:rPr lang="en-US" altLang="zh-CN" dirty="0" err="1" smtClean="0">
                <a:effectLst/>
              </a:rPr>
              <a:t>config</a:t>
            </a:r>
            <a:r>
              <a:rPr lang="en-US" altLang="zh-CN" dirty="0" smtClean="0">
                <a:effectLst/>
              </a:rPr>
              <a:t>-if)#</a:t>
            </a:r>
            <a:r>
              <a:rPr lang="en-US" altLang="zh-CN" dirty="0" err="1" smtClean="0">
                <a:effectLst/>
              </a:rPr>
              <a:t>ip</a:t>
            </a:r>
            <a:r>
              <a:rPr lang="en-US" altLang="zh-CN" dirty="0" smtClean="0">
                <a:effectLst/>
              </a:rPr>
              <a:t> </a:t>
            </a:r>
            <a:r>
              <a:rPr lang="en-US" altLang="zh-CN" dirty="0" err="1" smtClean="0">
                <a:effectLst/>
              </a:rPr>
              <a:t>nat</a:t>
            </a:r>
            <a:r>
              <a:rPr lang="en-US" altLang="zh-CN" dirty="0" smtClean="0">
                <a:effectLst/>
              </a:rPr>
              <a:t> outside </a:t>
            </a:r>
            <a:br>
              <a:rPr lang="en-US" altLang="zh-CN" dirty="0" smtClean="0">
                <a:effectLst/>
              </a:rPr>
            </a:br>
            <a:endParaRPr lang="zh-CN" altLang="en-US" b="1" dirty="0" smtClean="0">
              <a:ea typeface="宋体" charset="-122"/>
            </a:endParaRPr>
          </a:p>
        </p:txBody>
      </p:sp>
    </p:spTree>
    <p:extLst>
      <p:ext uri="{BB962C8B-B14F-4D97-AF65-F5344CB8AC3E}">
        <p14:creationId xmlns:p14="http://schemas.microsoft.com/office/powerpoint/2010/main" val="2486156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4FBD7E5-F83E-484C-8EDA-366DE6F93415}" type="slidenum">
              <a:rPr lang="zh-CN" altLang="en-US" smtClean="0">
                <a:latin typeface="Tahoma" pitchFamily="34" charset="0"/>
              </a:rPr>
              <a:pPr eaLnBrk="1" hangingPunct="1"/>
              <a:t>62</a:t>
            </a:fld>
            <a:endParaRPr lang="en-US" altLang="zh-CN" smtClean="0">
              <a:latin typeface="Tahoma"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85618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11FD9FF-8718-4E9A-9FB9-C17230D5F191}" type="slidenum">
              <a:rPr lang="zh-CN" altLang="en-US" smtClean="0">
                <a:latin typeface="Tahoma" pitchFamily="34" charset="0"/>
              </a:rPr>
              <a:pPr eaLnBrk="1" hangingPunct="1"/>
              <a:t>63</a:t>
            </a:fld>
            <a:endParaRPr lang="en-US" altLang="zh-CN" smtClean="0">
              <a:latin typeface="Tahoma" pitchFamily="34" charset="0"/>
            </a:endParaRPr>
          </a:p>
        </p:txBody>
      </p:sp>
      <p:sp>
        <p:nvSpPr>
          <p:cNvPr id="129027" name="Rectangle 2"/>
          <p:cNvSpPr>
            <a:spLocks noGrp="1" noRot="1" noChangeAspect="1" noChangeArrowheads="1" noTextEdit="1"/>
          </p:cNvSpPr>
          <p:nvPr>
            <p:ph type="sldImg"/>
          </p:nvPr>
        </p:nvSpPr>
        <p:spPr>
          <a:xfrm>
            <a:off x="841375" y="241300"/>
            <a:ext cx="5233988" cy="3925888"/>
          </a:xfrm>
          <a:ln/>
        </p:spPr>
      </p:sp>
      <p:sp>
        <p:nvSpPr>
          <p:cNvPr id="129028" name="Rectangle 3"/>
          <p:cNvSpPr>
            <a:spLocks noGrp="1"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smtClean="0">
                <a:ea typeface="宋体" charset="-122"/>
              </a:rPr>
              <a:t>access-list 2 permit 10.1.1.0   0.0.0.255</a:t>
            </a:r>
          </a:p>
          <a:p>
            <a:pPr eaLnBrk="1" hangingPunct="1"/>
            <a:endParaRPr lang="en-US" altLang="zh-CN" b="1" smtClean="0">
              <a:ea typeface="宋体" charset="-122"/>
            </a:endParaRPr>
          </a:p>
          <a:p>
            <a:pPr eaLnBrk="1" hangingPunct="1"/>
            <a:r>
              <a:rPr lang="en-US" altLang="zh-CN" b="1" smtClean="0">
                <a:ea typeface="宋体" charset="-122"/>
              </a:rPr>
              <a:t>ip nat inside source list 101 interface </a:t>
            </a:r>
            <a:r>
              <a:rPr lang="en-US" altLang="zh-CN" i="1" smtClean="0">
                <a:ea typeface="宋体" charset="-122"/>
              </a:rPr>
              <a:t>dialer1</a:t>
            </a:r>
            <a:r>
              <a:rPr lang="en-US" altLang="zh-CN" b="1" smtClean="0">
                <a:ea typeface="宋体" charset="-122"/>
              </a:rPr>
              <a:t> overload</a:t>
            </a:r>
          </a:p>
          <a:p>
            <a:pPr eaLnBrk="1" hangingPunct="1"/>
            <a:r>
              <a:rPr lang="en-US" altLang="zh-CN" b="1" smtClean="0">
                <a:ea typeface="宋体" charset="-122"/>
              </a:rPr>
              <a:t>access-list 101 permit ip 10.0.0.0 0.255.255.255 any</a:t>
            </a:r>
            <a:endParaRPr lang="zh-CN" altLang="en-US" b="1" smtClean="0">
              <a:ea typeface="宋体" charset="-122"/>
            </a:endParaRPr>
          </a:p>
        </p:txBody>
      </p:sp>
    </p:spTree>
    <p:extLst>
      <p:ext uri="{BB962C8B-B14F-4D97-AF65-F5344CB8AC3E}">
        <p14:creationId xmlns:p14="http://schemas.microsoft.com/office/powerpoint/2010/main" val="21015024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44230D9-2830-4AA5-B551-3AAC8055AE07}" type="slidenum">
              <a:rPr lang="zh-CN" altLang="en-US" smtClean="0">
                <a:latin typeface="Tahoma" pitchFamily="34" charset="0"/>
              </a:rPr>
              <a:pPr eaLnBrk="1" hangingPunct="1"/>
              <a:t>64</a:t>
            </a:fld>
            <a:endParaRPr lang="en-US" altLang="zh-CN" smtClean="0">
              <a:latin typeface="Tahoma"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64609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ea typeface="宋体" charset="-122"/>
            </a:endParaRPr>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6BAC9C-DF06-496A-AAB4-141F099CB1E8}" type="slidenum">
              <a:rPr lang="zh-CN" altLang="en-US" smtClean="0">
                <a:latin typeface="Tahoma" pitchFamily="34" charset="0"/>
              </a:rPr>
              <a:pPr eaLnBrk="1" hangingPunct="1"/>
              <a:t>65</a:t>
            </a:fld>
            <a:endParaRPr lang="en-US" altLang="zh-CN" smtClean="0">
              <a:latin typeface="Tahoma" pitchFamily="34" charset="0"/>
            </a:endParaRPr>
          </a:p>
        </p:txBody>
      </p:sp>
    </p:spTree>
    <p:extLst>
      <p:ext uri="{BB962C8B-B14F-4D97-AF65-F5344CB8AC3E}">
        <p14:creationId xmlns:p14="http://schemas.microsoft.com/office/powerpoint/2010/main" val="32349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09600" indent="-609600" algn="just"/>
            <a:r>
              <a:rPr lang="zh-CN" altLang="en-US" sz="1200" dirty="0" smtClean="0"/>
              <a:t>应用编程接口</a:t>
            </a:r>
            <a:r>
              <a:rPr lang="zh-CN" altLang="en-US" sz="800" dirty="0" smtClean="0"/>
              <a:t> </a:t>
            </a:r>
            <a:r>
              <a:rPr lang="en-US" altLang="zh-CN" sz="1200" dirty="0" smtClean="0"/>
              <a:t>API</a:t>
            </a:r>
            <a:r>
              <a:rPr lang="en-US" altLang="zh-CN" sz="800" dirty="0" smtClean="0"/>
              <a:t> </a:t>
            </a:r>
            <a:r>
              <a:rPr lang="zh-CN" altLang="en-US" sz="1200" dirty="0" smtClean="0"/>
              <a:t>称为 </a:t>
            </a:r>
            <a:r>
              <a:rPr lang="en-US" altLang="zh-CN" sz="1200" dirty="0" smtClean="0"/>
              <a:t>socket API, </a:t>
            </a:r>
            <a:r>
              <a:rPr lang="zh-CN" altLang="en-US" sz="1200" dirty="0" smtClean="0"/>
              <a:t>简称为 </a:t>
            </a:r>
            <a:r>
              <a:rPr lang="en-US" altLang="zh-CN" sz="1200" dirty="0" smtClean="0"/>
              <a:t>socket</a:t>
            </a:r>
            <a:r>
              <a:rPr lang="zh-CN" altLang="en-US" sz="1200" dirty="0" smtClean="0"/>
              <a:t>。</a:t>
            </a:r>
          </a:p>
          <a:p>
            <a:pPr marL="609600" indent="-609600" algn="just"/>
            <a:r>
              <a:rPr lang="en-US" altLang="zh-CN" sz="1200" dirty="0" smtClean="0"/>
              <a:t>socket API </a:t>
            </a:r>
            <a:r>
              <a:rPr lang="zh-CN" altLang="en-US" sz="1200" dirty="0" smtClean="0"/>
              <a:t>中使用的一个函数名也叫作</a:t>
            </a:r>
            <a:r>
              <a:rPr lang="en-US" altLang="zh-CN" sz="1200" dirty="0" smtClean="0"/>
              <a:t>socket</a:t>
            </a:r>
            <a:r>
              <a:rPr lang="zh-CN" altLang="en-US" sz="1200" dirty="0" smtClean="0"/>
              <a:t>。</a:t>
            </a:r>
          </a:p>
          <a:p>
            <a:pPr marL="609600" indent="-609600" algn="just"/>
            <a:r>
              <a:rPr lang="zh-CN" altLang="en-US" sz="1200" dirty="0" smtClean="0"/>
              <a:t>调用 </a:t>
            </a:r>
            <a:r>
              <a:rPr lang="en-US" altLang="zh-CN" sz="1200" dirty="0" smtClean="0"/>
              <a:t>socket </a:t>
            </a:r>
            <a:r>
              <a:rPr lang="zh-CN" altLang="en-US" sz="1200" dirty="0" smtClean="0"/>
              <a:t>函数的端点称为 </a:t>
            </a:r>
            <a:r>
              <a:rPr lang="en-US" altLang="zh-CN" sz="1200" dirty="0" smtClean="0"/>
              <a:t>socket</a:t>
            </a:r>
            <a:r>
              <a:rPr lang="zh-CN" altLang="en-US" sz="1200" dirty="0" smtClean="0"/>
              <a:t>。</a:t>
            </a:r>
          </a:p>
          <a:p>
            <a:pPr marL="609600" indent="-609600" algn="just"/>
            <a:r>
              <a:rPr lang="zh-CN" altLang="en-US" sz="1200" dirty="0" smtClean="0"/>
              <a:t>调用 </a:t>
            </a:r>
            <a:r>
              <a:rPr lang="en-US" altLang="zh-CN" sz="1200" dirty="0" err="1" smtClean="0"/>
              <a:t>socke</a:t>
            </a:r>
            <a:r>
              <a:rPr lang="en-US" altLang="zh-CN" sz="1200" dirty="0" smtClean="0"/>
              <a:t> t</a:t>
            </a:r>
            <a:r>
              <a:rPr lang="zh-CN" altLang="en-US" sz="1200" dirty="0" smtClean="0"/>
              <a:t>函数时其返回值称为 </a:t>
            </a:r>
            <a:r>
              <a:rPr lang="en-US" altLang="zh-CN" sz="1200" dirty="0" smtClean="0"/>
              <a:t>socket</a:t>
            </a:r>
            <a:r>
              <a:rPr lang="zh-CN" altLang="en-US" sz="1200" dirty="0" smtClean="0"/>
              <a:t>描述符，可简称为 </a:t>
            </a:r>
            <a:r>
              <a:rPr lang="en-US" altLang="zh-CN" sz="1200" dirty="0" smtClean="0"/>
              <a:t>socket</a:t>
            </a:r>
            <a:r>
              <a:rPr lang="zh-CN" altLang="en-US" sz="1200" dirty="0" smtClean="0"/>
              <a:t>。</a:t>
            </a:r>
          </a:p>
          <a:p>
            <a:pPr marL="609600" indent="-609600" algn="just"/>
            <a:r>
              <a:rPr lang="zh-CN" altLang="en-US" sz="1200" dirty="0" smtClean="0"/>
              <a:t>在操作系统内核中连网协议的 </a:t>
            </a:r>
            <a:r>
              <a:rPr lang="en-US" altLang="zh-CN" sz="1200" dirty="0" smtClean="0"/>
              <a:t>Berkeley </a:t>
            </a:r>
            <a:r>
              <a:rPr lang="zh-CN" altLang="en-US" sz="1200" dirty="0" smtClean="0"/>
              <a:t>实现，称为 </a:t>
            </a:r>
            <a:r>
              <a:rPr lang="en-US" altLang="zh-CN" sz="1200" dirty="0" smtClean="0"/>
              <a:t>socket </a:t>
            </a:r>
            <a:r>
              <a:rPr lang="zh-CN" altLang="en-US" sz="1200" dirty="0" smtClean="0"/>
              <a:t>实现。    </a:t>
            </a:r>
          </a:p>
          <a:p>
            <a:endParaRPr lang="zh-CN" altLang="en-US" dirty="0"/>
          </a:p>
        </p:txBody>
      </p:sp>
      <p:sp>
        <p:nvSpPr>
          <p:cNvPr id="4" name="灯片编号占位符 3"/>
          <p:cNvSpPr>
            <a:spLocks noGrp="1"/>
          </p:cNvSpPr>
          <p:nvPr>
            <p:ph type="sldNum" sz="quarter" idx="10"/>
          </p:nvPr>
        </p:nvSpPr>
        <p:spPr/>
        <p:txBody>
          <a:bodyPr/>
          <a:lstStyle/>
          <a:p>
            <a:pPr>
              <a:defRPr/>
            </a:pPr>
            <a:fld id="{3845D4F7-810C-4D35-895D-4AD616544E8E}" type="slidenum">
              <a:rPr lang="zh-CN" altLang="en-US" smtClean="0"/>
              <a:pPr>
                <a:defRPr/>
              </a:pPr>
              <a:t>7</a:t>
            </a:fld>
            <a:endParaRPr lang="en-US" altLang="zh-CN"/>
          </a:p>
        </p:txBody>
      </p:sp>
    </p:spTree>
    <p:extLst>
      <p:ext uri="{BB962C8B-B14F-4D97-AF65-F5344CB8AC3E}">
        <p14:creationId xmlns:p14="http://schemas.microsoft.com/office/powerpoint/2010/main" val="86561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A709714-24AB-4B72-BB96-CBA59ACBF9A0}" type="slidenum">
              <a:rPr lang="zh-CN" altLang="en-US" smtClean="0">
                <a:latin typeface="Tahoma" pitchFamily="34" charset="0"/>
              </a:rPr>
              <a:pPr eaLnBrk="1" hangingPunct="1"/>
              <a:t>8</a:t>
            </a:fld>
            <a:endParaRPr lang="en-US" altLang="zh-CN" smtClean="0">
              <a:latin typeface="Tahoma"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zh-CN" altLang="en-US" sz="1200" b="1" u="sng" dirty="0" smtClean="0">
                <a:solidFill>
                  <a:schemeClr val="accent2"/>
                </a:solidFill>
                <a:ea typeface="楷体_GB2312" pitchFamily="49" charset="-122"/>
              </a:rPr>
              <a:t>衡量服务质量</a:t>
            </a:r>
            <a:r>
              <a:rPr lang="en-US" altLang="zh-CN" sz="1200" b="1" u="sng" dirty="0" err="1" smtClean="0">
                <a:solidFill>
                  <a:schemeClr val="accent2"/>
                </a:solidFill>
                <a:ea typeface="楷体_GB2312" pitchFamily="49" charset="-122"/>
              </a:rPr>
              <a:t>QoS</a:t>
            </a:r>
            <a:r>
              <a:rPr lang="zh-CN" altLang="en-US" sz="1200" b="1" u="sng" dirty="0" smtClean="0">
                <a:solidFill>
                  <a:schemeClr val="accent2"/>
                </a:solidFill>
                <a:ea typeface="楷体_GB2312" pitchFamily="49" charset="-122"/>
              </a:rPr>
              <a:t>的主要指标</a:t>
            </a:r>
            <a:endParaRPr lang="zh-CN" altLang="en-US" sz="200" b="1" dirty="0" smtClean="0">
              <a:solidFill>
                <a:schemeClr val="accent2"/>
              </a:solidFill>
              <a:ea typeface="楷体_GB2312" pitchFamily="49" charset="-122"/>
            </a:endParaRPr>
          </a:p>
          <a:p>
            <a:pPr>
              <a:lnSpc>
                <a:spcPct val="80000"/>
              </a:lnSpc>
            </a:pPr>
            <a:r>
              <a:rPr lang="zh-CN" altLang="en-US" sz="1200" b="1" dirty="0" smtClean="0">
                <a:latin typeface="楷体_GB2312" pitchFamily="49" charset="-122"/>
                <a:ea typeface="楷体_GB2312" pitchFamily="49" charset="-122"/>
              </a:rPr>
              <a:t>连接建立延迟</a:t>
            </a:r>
            <a:r>
              <a:rPr lang="zh-CN" altLang="en-US" sz="1200" b="1" dirty="0" smtClean="0">
                <a:ea typeface="楷体_GB2312" pitchFamily="49" charset="-122"/>
              </a:rPr>
              <a:t>/</a:t>
            </a:r>
            <a:r>
              <a:rPr lang="zh-CN" altLang="en-US" sz="1200" b="1" dirty="0" smtClean="0">
                <a:latin typeface="楷体_GB2312" pitchFamily="49" charset="-122"/>
                <a:ea typeface="楷体_GB2312" pitchFamily="49" charset="-122"/>
              </a:rPr>
              <a:t>连接</a:t>
            </a:r>
            <a:r>
              <a:rPr lang="zh-CN" altLang="en-US" sz="1200" b="1" dirty="0" smtClean="0">
                <a:ea typeface="楷体_GB2312" pitchFamily="49" charset="-122"/>
              </a:rPr>
              <a:t>释放</a:t>
            </a:r>
            <a:r>
              <a:rPr lang="zh-CN" altLang="en-US" sz="1200" b="1" dirty="0" smtClean="0">
                <a:latin typeface="楷体_GB2312" pitchFamily="49" charset="-122"/>
                <a:ea typeface="楷体_GB2312" pitchFamily="49" charset="-122"/>
              </a:rPr>
              <a:t>延迟</a:t>
            </a:r>
            <a:endParaRPr lang="zh-CN" altLang="en-US" sz="200" b="1" dirty="0" smtClean="0">
              <a:latin typeface="楷体_GB2312" pitchFamily="49" charset="-122"/>
              <a:ea typeface="楷体_GB2312" pitchFamily="49" charset="-122"/>
            </a:endParaRPr>
          </a:p>
          <a:p>
            <a:pPr>
              <a:lnSpc>
                <a:spcPct val="80000"/>
              </a:lnSpc>
            </a:pPr>
            <a:r>
              <a:rPr lang="zh-CN" altLang="en-US" sz="1200" b="1" dirty="0" smtClean="0">
                <a:ea typeface="楷体_GB2312" pitchFamily="49" charset="-122"/>
              </a:rPr>
              <a:t>连接建立/释放失败概率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传输时延</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吞吐率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残留误码率</a:t>
            </a:r>
            <a:endParaRPr lang="zh-CN" altLang="en-US" sz="200" b="1" dirty="0" smtClean="0">
              <a:ea typeface="楷体_GB2312" pitchFamily="49" charset="-122"/>
            </a:endParaRPr>
          </a:p>
          <a:p>
            <a:pPr>
              <a:lnSpc>
                <a:spcPct val="80000"/>
              </a:lnSpc>
            </a:pPr>
            <a:r>
              <a:rPr lang="zh-CN" altLang="en-US" sz="1200" b="1" dirty="0" smtClean="0">
                <a:ea typeface="楷体_GB2312" pitchFamily="49" charset="-122"/>
              </a:rPr>
              <a:t>传输失败概率</a:t>
            </a:r>
            <a:endParaRPr lang="zh-CN" altLang="en-US" dirty="0" smtClean="0">
              <a:ea typeface="宋体" charset="-122"/>
            </a:endParaRPr>
          </a:p>
        </p:txBody>
      </p:sp>
    </p:spTree>
    <p:extLst>
      <p:ext uri="{BB962C8B-B14F-4D97-AF65-F5344CB8AC3E}">
        <p14:creationId xmlns:p14="http://schemas.microsoft.com/office/powerpoint/2010/main" val="278065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D88CF82-0012-4F69-8C5E-0866FBDD274D}" type="slidenum">
              <a:rPr lang="zh-CN" altLang="en-US" smtClean="0">
                <a:latin typeface="Tahoma" pitchFamily="34" charset="0"/>
              </a:rPr>
              <a:pPr eaLnBrk="1" hangingPunct="1"/>
              <a:t>9</a:t>
            </a:fld>
            <a:endParaRPr lang="en-US" altLang="zh-CN" smtClean="0">
              <a:latin typeface="Tahoma"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congestion :</a:t>
            </a:r>
            <a:r>
              <a:rPr lang="zh-CN" altLang="en-US" dirty="0" smtClean="0"/>
              <a:t>拥挤</a:t>
            </a:r>
            <a:endParaRPr lang="en-US" altLang="zh-CN" dirty="0" smtClean="0"/>
          </a:p>
          <a:p>
            <a:pPr eaLnBrk="1" hangingPunct="1"/>
            <a:r>
              <a:rPr lang="en-US" altLang="zh-CN" dirty="0" smtClean="0">
                <a:ea typeface="宋体" charset="-122"/>
              </a:rPr>
              <a:t>TCP </a:t>
            </a:r>
            <a:r>
              <a:rPr lang="zh-CN" altLang="en-US" dirty="0" smtClean="0">
                <a:ea typeface="宋体" charset="-122"/>
              </a:rPr>
              <a:t>提供全双工通信。</a:t>
            </a:r>
            <a:r>
              <a:rPr lang="en-US" altLang="zh-CN" dirty="0" smtClean="0">
                <a:ea typeface="宋体" charset="-122"/>
              </a:rPr>
              <a:t>TCP </a:t>
            </a:r>
            <a:r>
              <a:rPr lang="zh-CN" altLang="en-US" dirty="0" smtClean="0">
                <a:ea typeface="宋体" charset="-122"/>
              </a:rPr>
              <a:t>允许通信双方的应用进程在任何时候都能发送数据。</a:t>
            </a:r>
            <a:r>
              <a:rPr lang="en-US" altLang="zh-CN" dirty="0" smtClean="0">
                <a:ea typeface="宋体" charset="-122"/>
              </a:rPr>
              <a:t>TCP </a:t>
            </a:r>
            <a:r>
              <a:rPr lang="zh-CN" altLang="en-US" dirty="0" smtClean="0">
                <a:ea typeface="宋体" charset="-122"/>
              </a:rPr>
              <a:t>连接的两端都设有发送缓存和接收缓存，用来临时存放双向通信的数据。在发送时，应用程序在把数据传送给</a:t>
            </a:r>
            <a:r>
              <a:rPr lang="en-US" altLang="zh-CN" dirty="0" smtClean="0">
                <a:ea typeface="宋体" charset="-122"/>
              </a:rPr>
              <a:t>TCP </a:t>
            </a:r>
            <a:r>
              <a:rPr lang="zh-CN" altLang="en-US" dirty="0" smtClean="0">
                <a:ea typeface="宋体" charset="-122"/>
              </a:rPr>
              <a:t>的缓存后，就可以做自己的事，而</a:t>
            </a:r>
            <a:r>
              <a:rPr lang="en-US" altLang="zh-CN" dirty="0" smtClean="0">
                <a:ea typeface="宋体" charset="-122"/>
              </a:rPr>
              <a:t>TCP </a:t>
            </a:r>
            <a:r>
              <a:rPr lang="zh-CN" altLang="en-US" dirty="0" smtClean="0">
                <a:ea typeface="宋体" charset="-122"/>
              </a:rPr>
              <a:t>在合适的时候把数据发送出去。在接收时， </a:t>
            </a:r>
            <a:r>
              <a:rPr lang="en-US" altLang="zh-CN" dirty="0" smtClean="0">
                <a:ea typeface="宋体" charset="-122"/>
              </a:rPr>
              <a:t>TCP </a:t>
            </a:r>
            <a:r>
              <a:rPr lang="zh-CN" altLang="en-US" dirty="0" smtClean="0">
                <a:ea typeface="宋体" charset="-122"/>
              </a:rPr>
              <a:t>把收到的数据放入缓存，上层的应用进程在合适的时候读取缓存中的数据。</a:t>
            </a:r>
          </a:p>
        </p:txBody>
      </p:sp>
    </p:spTree>
    <p:extLst>
      <p:ext uri="{BB962C8B-B14F-4D97-AF65-F5344CB8AC3E}">
        <p14:creationId xmlns:p14="http://schemas.microsoft.com/office/powerpoint/2010/main" val="203724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14585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145859"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D7D7CFDA-A49A-4E34-AB74-E7D03BCF6646}" type="slidenum">
              <a:rPr lang="zh-CN" altLang="en-US"/>
              <a:pPr>
                <a:defRPr/>
              </a:pPr>
              <a:t>‹#›</a:t>
            </a:fld>
            <a:endParaRPr lang="en-US" altLang="zh-CN"/>
          </a:p>
        </p:txBody>
      </p:sp>
    </p:spTree>
    <p:extLst>
      <p:ext uri="{BB962C8B-B14F-4D97-AF65-F5344CB8AC3E}">
        <p14:creationId xmlns:p14="http://schemas.microsoft.com/office/powerpoint/2010/main" val="3523228638"/>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9E866A6F-8896-4D7D-BC10-D42352B1DF45}" type="slidenum">
              <a:rPr lang="zh-CN" altLang="en-US"/>
              <a:pPr>
                <a:defRPr/>
              </a:pPr>
              <a:t>‹#›</a:t>
            </a:fld>
            <a:endParaRPr lang="en-US" altLang="zh-CN"/>
          </a:p>
        </p:txBody>
      </p:sp>
    </p:spTree>
    <p:extLst>
      <p:ext uri="{BB962C8B-B14F-4D97-AF65-F5344CB8AC3E}">
        <p14:creationId xmlns:p14="http://schemas.microsoft.com/office/powerpoint/2010/main" val="2225602221"/>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D23373CF-0548-4F83-B893-BBD32B7F7A32}" type="slidenum">
              <a:rPr lang="zh-CN" altLang="en-US"/>
              <a:pPr>
                <a:defRPr/>
              </a:pPr>
              <a:t>‹#›</a:t>
            </a:fld>
            <a:endParaRPr lang="en-US" altLang="zh-CN"/>
          </a:p>
        </p:txBody>
      </p:sp>
    </p:spTree>
    <p:extLst>
      <p:ext uri="{BB962C8B-B14F-4D97-AF65-F5344CB8AC3E}">
        <p14:creationId xmlns:p14="http://schemas.microsoft.com/office/powerpoint/2010/main" val="469800021"/>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44415"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605218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B7DBB6C6-AA0F-447D-9C25-9205D91D6D1E}" type="slidenum">
              <a:rPr lang="zh-CN" altLang="en-US"/>
              <a:pPr>
                <a:defRPr/>
              </a:pPr>
              <a:t>‹#›</a:t>
            </a:fld>
            <a:endParaRPr lang="en-US" altLang="zh-CN"/>
          </a:p>
        </p:txBody>
      </p:sp>
    </p:spTree>
    <p:extLst>
      <p:ext uri="{BB962C8B-B14F-4D97-AF65-F5344CB8AC3E}">
        <p14:creationId xmlns:p14="http://schemas.microsoft.com/office/powerpoint/2010/main" val="4239411372"/>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FAF55793-B351-4D54-BBF4-B3A0156B7802}" type="slidenum">
              <a:rPr lang="zh-CN" altLang="en-US"/>
              <a:pPr>
                <a:defRPr/>
              </a:pPr>
              <a:t>‹#›</a:t>
            </a:fld>
            <a:endParaRPr lang="en-US" altLang="zh-CN"/>
          </a:p>
        </p:txBody>
      </p:sp>
    </p:spTree>
    <p:extLst>
      <p:ext uri="{BB962C8B-B14F-4D97-AF65-F5344CB8AC3E}">
        <p14:creationId xmlns:p14="http://schemas.microsoft.com/office/powerpoint/2010/main" val="3583890628"/>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029A9C27-6DDB-4698-816A-E7E6CCAABEE1}" type="slidenum">
              <a:rPr lang="zh-CN" altLang="en-US"/>
              <a:pPr>
                <a:defRPr/>
              </a:pPr>
              <a:t>‹#›</a:t>
            </a:fld>
            <a:endParaRPr lang="en-US" altLang="zh-CN"/>
          </a:p>
        </p:txBody>
      </p:sp>
    </p:spTree>
    <p:extLst>
      <p:ext uri="{BB962C8B-B14F-4D97-AF65-F5344CB8AC3E}">
        <p14:creationId xmlns:p14="http://schemas.microsoft.com/office/powerpoint/2010/main" val="668030922"/>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FCE4DE65-F17D-4454-9939-CA85190B0B9F}" type="slidenum">
              <a:rPr lang="zh-CN" altLang="en-US"/>
              <a:pPr>
                <a:defRPr/>
              </a:pPr>
              <a:t>‹#›</a:t>
            </a:fld>
            <a:endParaRPr lang="en-US" altLang="zh-CN"/>
          </a:p>
        </p:txBody>
      </p:sp>
    </p:spTree>
    <p:extLst>
      <p:ext uri="{BB962C8B-B14F-4D97-AF65-F5344CB8AC3E}">
        <p14:creationId xmlns:p14="http://schemas.microsoft.com/office/powerpoint/2010/main" val="3026854966"/>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7B985A2B-B489-4BA6-9117-F45DA3A367C8}" type="slidenum">
              <a:rPr lang="zh-CN" altLang="en-US"/>
              <a:pPr>
                <a:defRPr/>
              </a:pPr>
              <a:t>‹#›</a:t>
            </a:fld>
            <a:endParaRPr lang="en-US" altLang="zh-CN"/>
          </a:p>
        </p:txBody>
      </p:sp>
    </p:spTree>
    <p:extLst>
      <p:ext uri="{BB962C8B-B14F-4D97-AF65-F5344CB8AC3E}">
        <p14:creationId xmlns:p14="http://schemas.microsoft.com/office/powerpoint/2010/main" val="690662248"/>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5265A15C-31F9-4618-B651-A946A9F9CBBC}" type="slidenum">
              <a:rPr lang="zh-CN" altLang="en-US"/>
              <a:pPr>
                <a:defRPr/>
              </a:pPr>
              <a:t>‹#›</a:t>
            </a:fld>
            <a:endParaRPr lang="en-US" altLang="zh-CN"/>
          </a:p>
        </p:txBody>
      </p:sp>
    </p:spTree>
    <p:extLst>
      <p:ext uri="{BB962C8B-B14F-4D97-AF65-F5344CB8AC3E}">
        <p14:creationId xmlns:p14="http://schemas.microsoft.com/office/powerpoint/2010/main" val="1493239495"/>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2EE23C9-0323-44DF-A5E5-44D1C673281F}" type="slidenum">
              <a:rPr lang="zh-CN" altLang="en-US"/>
              <a:pPr>
                <a:defRPr/>
              </a:pPr>
              <a:t>‹#›</a:t>
            </a:fld>
            <a:endParaRPr lang="en-US" altLang="zh-CN"/>
          </a:p>
        </p:txBody>
      </p:sp>
    </p:spTree>
    <p:extLst>
      <p:ext uri="{BB962C8B-B14F-4D97-AF65-F5344CB8AC3E}">
        <p14:creationId xmlns:p14="http://schemas.microsoft.com/office/powerpoint/2010/main" val="1058764759"/>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71519020-F019-4EEA-AE10-F7D070353AC2}" type="slidenum">
              <a:rPr lang="zh-CN" altLang="en-US"/>
              <a:pPr>
                <a:defRPr/>
              </a:pPr>
              <a:t>‹#›</a:t>
            </a:fld>
            <a:endParaRPr lang="en-US" altLang="zh-CN"/>
          </a:p>
        </p:txBody>
      </p:sp>
    </p:spTree>
    <p:extLst>
      <p:ext uri="{BB962C8B-B14F-4D97-AF65-F5344CB8AC3E}">
        <p14:creationId xmlns:p14="http://schemas.microsoft.com/office/powerpoint/2010/main" val="4252793721"/>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1"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44836"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144837"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ea typeface="宋体" pitchFamily="2" charset="-122"/>
            </a:endParaRPr>
          </a:p>
        </p:txBody>
      </p:sp>
      <p:sp>
        <p:nvSpPr>
          <p:cNvPr id="1144838"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144839"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pitchFamily="2" charset="-122"/>
              </a:defRPr>
            </a:lvl1pPr>
          </a:lstStyle>
          <a:p>
            <a:pPr>
              <a:defRPr/>
            </a:pPr>
            <a:endParaRPr lang="en-US" altLang="zh-CN"/>
          </a:p>
        </p:txBody>
      </p:sp>
      <p:sp>
        <p:nvSpPr>
          <p:cNvPr id="1144840"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fld id="{0D2E1D65-4D00-4BCD-935A-D973867ED2E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8"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9" r:id="rId12"/>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png"/><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0.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10.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61.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2.bin"/><Relationship Id="rId5" Type="http://schemas.openxmlformats.org/officeDocument/2006/relationships/image" Target="../media/image10.png"/><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7.bin"/><Relationship Id="rId5" Type="http://schemas.openxmlformats.org/officeDocument/2006/relationships/image" Target="../media/image10.png"/><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p:cNvSpPr>
            <a:spLocks noGrp="1"/>
          </p:cNvSpPr>
          <p:nvPr>
            <p:ph type="ctrTitle"/>
          </p:nvPr>
        </p:nvSpPr>
        <p:spPr>
          <a:xfrm>
            <a:off x="1785938" y="1214438"/>
            <a:ext cx="6672262" cy="1470025"/>
          </a:xfrm>
        </p:spPr>
        <p:txBody>
          <a:bodyPr/>
          <a:lstStyle/>
          <a:p>
            <a:pPr eaLnBrk="1" hangingPunct="1"/>
            <a:r>
              <a:rPr lang="en-US" altLang="zh-CN" smtClean="0"/>
              <a:t>OSI Layer 4:</a:t>
            </a:r>
            <a:br>
              <a:rPr lang="en-US" altLang="zh-CN" smtClean="0"/>
            </a:br>
            <a:r>
              <a:rPr lang="en-US" altLang="zh-CN" sz="4000" smtClean="0"/>
              <a:t>Transport Layer</a:t>
            </a:r>
            <a:endParaRPr lang="zh-CN" altLang="en-US" smtClean="0"/>
          </a:p>
        </p:txBody>
      </p:sp>
      <p:pic>
        <p:nvPicPr>
          <p:cNvPr id="92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1843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1843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1843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1844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1844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18448" name="Rectangle 16"/>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1844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1845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1845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1845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1845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1845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1846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1846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1849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1850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1850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1850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18503"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1850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1850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0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8" name="Text Box 82"/>
          <p:cNvSpPr txBox="1">
            <a:spLocks noChangeArrowheads="1"/>
          </p:cNvSpPr>
          <p:nvPr/>
        </p:nvSpPr>
        <p:spPr bwMode="auto">
          <a:xfrm>
            <a:off x="395288" y="5084763"/>
            <a:ext cx="8424862" cy="1373187"/>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源端口和目的端口字段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各占 </a:t>
            </a:r>
            <a:r>
              <a:rPr lang="en-US" altLang="zh-CN" sz="2800" dirty="0">
                <a:solidFill>
                  <a:srgbClr val="333399"/>
                </a:solidFill>
                <a:ea typeface="黑体" pitchFamily="2" charset="-122"/>
              </a:rPr>
              <a:t>2 </a:t>
            </a:r>
            <a:r>
              <a:rPr lang="zh-CN" altLang="en-US" sz="2800" dirty="0">
                <a:solidFill>
                  <a:srgbClr val="333399"/>
                </a:solidFill>
                <a:ea typeface="黑体" pitchFamily="2" charset="-122"/>
              </a:rPr>
              <a:t>字节</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端口是运输层与应用层的服务接口</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运输层的复用和分用功能都要通过端口才能实现  </a:t>
            </a:r>
          </a:p>
        </p:txBody>
      </p:sp>
      <p:sp>
        <p:nvSpPr>
          <p:cNvPr id="29779" name="Rectangle 83"/>
          <p:cNvSpPr>
            <a:spLocks noChangeArrowheads="1"/>
          </p:cNvSpPr>
          <p:nvPr/>
        </p:nvSpPr>
        <p:spPr bwMode="auto">
          <a:xfrm>
            <a:off x="611188" y="692150"/>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7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297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79" grpId="0" animBg="1"/>
      <p:bldP spid="2977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5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1946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1946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1946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1947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1947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19472"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1947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1947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1947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1947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1947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1947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1948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1948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1952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1952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1952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1952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19527" name="Rectangle 75"/>
          <p:cNvSpPr>
            <a:spLocks noChangeArrowheads="1"/>
          </p:cNvSpPr>
          <p:nvPr/>
        </p:nvSpPr>
        <p:spPr bwMode="auto">
          <a:xfrm>
            <a:off x="250825" y="11113"/>
            <a:ext cx="8207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1952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2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1953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3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6" name="Text Box 82"/>
          <p:cNvSpPr txBox="1">
            <a:spLocks noChangeArrowheads="1"/>
          </p:cNvSpPr>
          <p:nvPr/>
        </p:nvSpPr>
        <p:spPr bwMode="auto">
          <a:xfrm>
            <a:off x="428625" y="4929188"/>
            <a:ext cx="8424863"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序号字段</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传送的数据流中的每一个字节都编上一个序号</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序号字段的值指本报文段所发送的数据的第一个字节的序号</a:t>
            </a:r>
          </a:p>
        </p:txBody>
      </p:sp>
      <p:sp>
        <p:nvSpPr>
          <p:cNvPr id="31827" name="Rectangle 83"/>
          <p:cNvSpPr>
            <a:spLocks noChangeArrowheads="1"/>
          </p:cNvSpPr>
          <p:nvPr/>
        </p:nvSpPr>
        <p:spPr bwMode="auto">
          <a:xfrm>
            <a:off x="611188" y="14128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2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18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7" grpId="0" animBg="1"/>
      <p:bldP spid="318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048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048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048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049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049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0496" name="Rectangle 16"/>
          <p:cNvSpPr>
            <a:spLocks noChangeArrowheads="1"/>
          </p:cNvSpPr>
          <p:nvPr/>
        </p:nvSpPr>
        <p:spPr bwMode="auto">
          <a:xfrm>
            <a:off x="1357313" y="4270375"/>
            <a:ext cx="39306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049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049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049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050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050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050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051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051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4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054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054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054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055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055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055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055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74" name="Text Box 82"/>
          <p:cNvSpPr txBox="1">
            <a:spLocks noChangeArrowheads="1"/>
          </p:cNvSpPr>
          <p:nvPr/>
        </p:nvSpPr>
        <p:spPr bwMode="auto">
          <a:xfrm>
            <a:off x="428625" y="5143500"/>
            <a:ext cx="8424863"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确认号字段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字节，是期望收到对方的下一个报文段的数据的第一个字节的序号 </a:t>
            </a:r>
          </a:p>
        </p:txBody>
      </p:sp>
      <p:sp>
        <p:nvSpPr>
          <p:cNvPr id="33875" name="Rectangle 83"/>
          <p:cNvSpPr>
            <a:spLocks noChangeArrowheads="1"/>
          </p:cNvSpPr>
          <p:nvPr/>
        </p:nvSpPr>
        <p:spPr bwMode="auto">
          <a:xfrm>
            <a:off x="611188" y="20605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7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387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75" grpId="0" animBg="1"/>
      <p:bldP spid="3387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150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151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151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151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151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1520"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152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152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152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152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152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152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153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153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0"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1571"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1572"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1573"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1574"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1575"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1576"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77"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1578"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79"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0"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81"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2" name="Text Box 82"/>
          <p:cNvSpPr txBox="1">
            <a:spLocks noChangeArrowheads="1"/>
          </p:cNvSpPr>
          <p:nvPr/>
        </p:nvSpPr>
        <p:spPr bwMode="auto">
          <a:xfrm>
            <a:off x="161925" y="4929188"/>
            <a:ext cx="8982075"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数据偏移（即首部长度）</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位</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指出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报文段的数据起始处距</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报文段的起始处的长度</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单位是 </a:t>
            </a:r>
            <a:r>
              <a:rPr lang="en-US" altLang="zh-CN" sz="2400" dirty="0">
                <a:solidFill>
                  <a:srgbClr val="333399"/>
                </a:solidFill>
                <a:ea typeface="黑体" pitchFamily="2" charset="-122"/>
              </a:rPr>
              <a:t>32 </a:t>
            </a:r>
            <a:r>
              <a:rPr lang="zh-CN" altLang="en-US" sz="2400" dirty="0">
                <a:solidFill>
                  <a:srgbClr val="333399"/>
                </a:solidFill>
                <a:ea typeface="黑体" pitchFamily="2" charset="-122"/>
              </a:rPr>
              <a:t>位字（以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字节为计算单位）</a:t>
            </a:r>
          </a:p>
        </p:txBody>
      </p:sp>
      <p:sp>
        <p:nvSpPr>
          <p:cNvPr id="35923" name="Rectangle 83"/>
          <p:cNvSpPr>
            <a:spLocks noChangeArrowheads="1"/>
          </p:cNvSpPr>
          <p:nvPr/>
        </p:nvSpPr>
        <p:spPr bwMode="auto">
          <a:xfrm>
            <a:off x="611188" y="2782888"/>
            <a:ext cx="10080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2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59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23" grpId="0" animBg="1"/>
      <p:bldP spid="359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253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253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253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3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254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254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2544" name="Rectangle 16"/>
          <p:cNvSpPr>
            <a:spLocks noChangeArrowheads="1"/>
          </p:cNvSpPr>
          <p:nvPr/>
        </p:nvSpPr>
        <p:spPr bwMode="auto">
          <a:xfrm>
            <a:off x="928688" y="4270375"/>
            <a:ext cx="4359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254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254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254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254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255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255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255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256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7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259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259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259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259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2599"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260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260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70" name="Text Box 82"/>
          <p:cNvSpPr txBox="1">
            <a:spLocks noChangeArrowheads="1"/>
          </p:cNvSpPr>
          <p:nvPr/>
        </p:nvSpPr>
        <p:spPr bwMode="auto">
          <a:xfrm>
            <a:off x="357188" y="5429250"/>
            <a:ext cx="85502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保留字段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6 </a:t>
            </a:r>
            <a:r>
              <a:rPr lang="zh-CN" altLang="en-US" sz="2800" dirty="0">
                <a:solidFill>
                  <a:srgbClr val="333399"/>
                </a:solidFill>
                <a:ea typeface="黑体" pitchFamily="2" charset="-122"/>
              </a:rPr>
              <a:t>位，保留为今后使用，目前置 </a:t>
            </a:r>
            <a:r>
              <a:rPr lang="en-US" altLang="zh-CN" sz="2800" dirty="0">
                <a:solidFill>
                  <a:srgbClr val="333399"/>
                </a:solidFill>
                <a:ea typeface="黑体" pitchFamily="2" charset="-122"/>
              </a:rPr>
              <a:t>0</a:t>
            </a:r>
            <a:endParaRPr lang="zh-CN" altLang="en-US" sz="2800" dirty="0">
              <a:solidFill>
                <a:srgbClr val="333399"/>
              </a:solidFill>
              <a:ea typeface="黑体" pitchFamily="2" charset="-122"/>
            </a:endParaRPr>
          </a:p>
        </p:txBody>
      </p:sp>
      <p:sp>
        <p:nvSpPr>
          <p:cNvPr id="37971" name="Rectangle 83"/>
          <p:cNvSpPr>
            <a:spLocks noChangeArrowheads="1"/>
          </p:cNvSpPr>
          <p:nvPr/>
        </p:nvSpPr>
        <p:spPr bwMode="auto">
          <a:xfrm>
            <a:off x="1619250" y="2782888"/>
            <a:ext cx="142875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7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79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1" grpId="0" animBg="1"/>
      <p:bldP spid="3797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355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355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355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356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356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3568"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356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357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357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357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357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357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358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358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8" name="Rectangle 66"/>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19" name="Rectangle 67"/>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0" name="Rectangle 68"/>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1" name="Rectangle 69"/>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2362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362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362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362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362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3627" name="Rectangle 75"/>
          <p:cNvSpPr>
            <a:spLocks noChangeArrowheads="1"/>
          </p:cNvSpPr>
          <p:nvPr/>
        </p:nvSpPr>
        <p:spPr bwMode="auto">
          <a:xfrm>
            <a:off x="250825" y="0"/>
            <a:ext cx="8131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位 </a:t>
            </a:r>
            <a:r>
              <a:rPr kumimoji="1" lang="en-US" altLang="zh-CN" sz="2000">
                <a:solidFill>
                  <a:srgbClr val="333399"/>
                </a:solidFill>
                <a:ea typeface="黑体" pitchFamily="2" charset="-122"/>
              </a:rPr>
              <a:t>0                         8                        16                        24                    31</a:t>
            </a:r>
          </a:p>
        </p:txBody>
      </p:sp>
      <p:sp>
        <p:nvSpPr>
          <p:cNvPr id="2362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2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363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3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18" name="Text Box 82"/>
          <p:cNvSpPr txBox="1">
            <a:spLocks noChangeArrowheads="1"/>
          </p:cNvSpPr>
          <p:nvPr/>
        </p:nvSpPr>
        <p:spPr bwMode="auto">
          <a:xfrm>
            <a:off x="571500" y="4929188"/>
            <a:ext cx="8154988"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紧急 </a:t>
            </a:r>
            <a:r>
              <a:rPr lang="en-US" altLang="zh-CN" sz="2400" dirty="0">
                <a:solidFill>
                  <a:srgbClr val="333399"/>
                </a:solidFill>
                <a:ea typeface="黑体" pitchFamily="2" charset="-122"/>
              </a:rPr>
              <a:t>URG </a:t>
            </a:r>
            <a:r>
              <a:rPr lang="en-US" altLang="zh-CN" sz="2400" dirty="0">
                <a:solidFill>
                  <a:srgbClr val="333399"/>
                </a:solidFill>
                <a:ea typeface="黑体" pitchFamily="2" charset="-122"/>
                <a:sym typeface="Symbol" pitchFamily="18" charset="2"/>
              </a:rPr>
              <a:t></a:t>
            </a:r>
            <a:r>
              <a:rPr lang="en-US" altLang="zh-CN" sz="2400" dirty="0">
                <a:solidFill>
                  <a:srgbClr val="333399"/>
                </a:solidFill>
                <a:ea typeface="黑体" pitchFamily="2" charset="-122"/>
              </a:rPr>
              <a:t> 1 </a:t>
            </a:r>
            <a:r>
              <a:rPr lang="zh-CN" altLang="en-US" sz="2400" dirty="0">
                <a:solidFill>
                  <a:srgbClr val="333399"/>
                </a:solidFill>
                <a:ea typeface="黑体" pitchFamily="2" charset="-122"/>
              </a:rPr>
              <a:t>时，表明紧急指针字段有效</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告诉系统此报文段中有紧急数据，应尽快传送</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相当于高优先级的数据</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 </a:t>
            </a:r>
          </a:p>
        </p:txBody>
      </p:sp>
      <p:sp>
        <p:nvSpPr>
          <p:cNvPr id="40019" name="Rectangle 83"/>
          <p:cNvSpPr>
            <a:spLocks noChangeArrowheads="1"/>
          </p:cNvSpPr>
          <p:nvPr/>
        </p:nvSpPr>
        <p:spPr bwMode="auto">
          <a:xfrm>
            <a:off x="299878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1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00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19" grpId="0" animBg="1"/>
      <p:bldP spid="400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458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458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458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8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459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459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4592" name="Rectangle 16"/>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459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459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459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459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459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459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460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460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1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4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464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464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464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464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4647"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464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465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6" name="Text Box 82"/>
          <p:cNvSpPr txBox="1">
            <a:spLocks noChangeArrowheads="1"/>
          </p:cNvSpPr>
          <p:nvPr/>
        </p:nvSpPr>
        <p:spPr bwMode="auto">
          <a:xfrm>
            <a:off x="593725" y="5084763"/>
            <a:ext cx="7939088"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时确认号字段有效</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0 </a:t>
            </a:r>
            <a:r>
              <a:rPr lang="zh-CN" altLang="en-US" sz="2800" dirty="0">
                <a:solidFill>
                  <a:srgbClr val="333399"/>
                </a:solidFill>
                <a:ea typeface="黑体" pitchFamily="2" charset="-122"/>
              </a:rPr>
              <a:t>时确认号字段无效 </a:t>
            </a:r>
          </a:p>
        </p:txBody>
      </p:sp>
      <p:sp>
        <p:nvSpPr>
          <p:cNvPr id="42067" name="Rectangle 83"/>
          <p:cNvSpPr>
            <a:spLocks noChangeArrowheads="1"/>
          </p:cNvSpPr>
          <p:nvPr/>
        </p:nvSpPr>
        <p:spPr bwMode="auto">
          <a:xfrm>
            <a:off x="32464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6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20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7" grpId="0" animBg="1"/>
      <p:bldP spid="4206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560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560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560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561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561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5616" name="Rectangle 16"/>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561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561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561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562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562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562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563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563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566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566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566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567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567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567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567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7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114" name="Text Box 82"/>
          <p:cNvSpPr txBox="1">
            <a:spLocks noChangeArrowheads="1"/>
          </p:cNvSpPr>
          <p:nvPr/>
        </p:nvSpPr>
        <p:spPr bwMode="auto">
          <a:xfrm>
            <a:off x="285750" y="4929188"/>
            <a:ext cx="8642350"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推送 </a:t>
            </a:r>
            <a:r>
              <a:rPr lang="en-US" altLang="zh-CN" sz="2400" dirty="0">
                <a:solidFill>
                  <a:srgbClr val="333399"/>
                </a:solidFill>
                <a:ea typeface="黑体" pitchFamily="2" charset="-122"/>
              </a:rPr>
              <a:t>PSH (</a:t>
            </a:r>
            <a:r>
              <a:rPr lang="en-US" altLang="zh-CN" sz="2400" dirty="0" err="1">
                <a:solidFill>
                  <a:srgbClr val="333399"/>
                </a:solidFill>
                <a:ea typeface="黑体" pitchFamily="2" charset="-122"/>
              </a:rPr>
              <a:t>PuSH</a:t>
            </a:r>
            <a:r>
              <a:rPr lang="en-US" altLang="zh-CN" sz="2400" dirty="0">
                <a:solidFill>
                  <a:srgbClr val="333399"/>
                </a:solidFill>
                <a:ea typeface="黑体" pitchFamily="2" charset="-122"/>
              </a:rPr>
              <a:t>) —— </a:t>
            </a:r>
            <a:r>
              <a:rPr lang="zh-CN" altLang="en-US" sz="2400" dirty="0">
                <a:solidFill>
                  <a:srgbClr val="333399"/>
                </a:solidFill>
                <a:ea typeface="黑体" pitchFamily="2" charset="-122"/>
              </a:rPr>
              <a:t>接收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收到 </a:t>
            </a:r>
            <a:r>
              <a:rPr lang="en-US" altLang="zh-CN" sz="2400" dirty="0">
                <a:solidFill>
                  <a:srgbClr val="333399"/>
                </a:solidFill>
                <a:ea typeface="黑体" pitchFamily="2" charset="-122"/>
              </a:rPr>
              <a:t>PSH = 1 </a:t>
            </a:r>
            <a:r>
              <a:rPr lang="zh-CN" altLang="en-US" sz="2400" dirty="0">
                <a:solidFill>
                  <a:srgbClr val="333399"/>
                </a:solidFill>
                <a:ea typeface="黑体" pitchFamily="2" charset="-122"/>
              </a:rPr>
              <a:t>的报文段，就尽快地交付接收应用进程，而不再等到整个缓存都填满了后再向上交付  </a:t>
            </a:r>
          </a:p>
        </p:txBody>
      </p:sp>
      <p:sp>
        <p:nvSpPr>
          <p:cNvPr id="44115" name="Rectangle 83"/>
          <p:cNvSpPr>
            <a:spLocks noChangeArrowheads="1"/>
          </p:cNvSpPr>
          <p:nvPr/>
        </p:nvSpPr>
        <p:spPr bwMode="auto">
          <a:xfrm>
            <a:off x="3492500"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1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4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15" grpId="0" animBg="1"/>
      <p:bldP spid="441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2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662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2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663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663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663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663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6640" name="Rectangle 16"/>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664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664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664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664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664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664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665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665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0"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6691"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6692"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6693"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6694"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6695"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6696"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97"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6698"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99"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0"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01"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62" name="Text Box 82"/>
          <p:cNvSpPr txBox="1">
            <a:spLocks noChangeArrowheads="1"/>
          </p:cNvSpPr>
          <p:nvPr/>
        </p:nvSpPr>
        <p:spPr bwMode="auto">
          <a:xfrm>
            <a:off x="250825" y="4857750"/>
            <a:ext cx="8893175"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复位 </a:t>
            </a:r>
            <a:r>
              <a:rPr lang="en-US" altLang="zh-CN" sz="2800" dirty="0">
                <a:solidFill>
                  <a:srgbClr val="333399"/>
                </a:solidFill>
                <a:ea typeface="黑体" pitchFamily="2" charset="-122"/>
              </a:rPr>
              <a:t>RST (</a:t>
            </a:r>
            <a:r>
              <a:rPr lang="en-US" altLang="zh-CN" sz="2800" dirty="0" err="1">
                <a:solidFill>
                  <a:srgbClr val="333399"/>
                </a:solidFill>
                <a:ea typeface="黑体" pitchFamily="2" charset="-122"/>
              </a:rPr>
              <a:t>ReSeT</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时，表明 </a:t>
            </a:r>
            <a:r>
              <a:rPr lang="en-US" altLang="zh-CN" sz="2800" dirty="0">
                <a:solidFill>
                  <a:srgbClr val="333399"/>
                </a:solidFill>
                <a:ea typeface="黑体" pitchFamily="2" charset="-122"/>
              </a:rPr>
              <a:t>TCP </a:t>
            </a:r>
            <a:r>
              <a:rPr lang="zh-CN" altLang="en-US" sz="2800" dirty="0">
                <a:solidFill>
                  <a:srgbClr val="333399"/>
                </a:solidFill>
                <a:ea typeface="黑体" pitchFamily="2" charset="-122"/>
              </a:rPr>
              <a:t>连接中出现严重差错（如由于主机崩溃或其他原因），必须释放连接，然后再重新建立运输连接 </a:t>
            </a:r>
          </a:p>
        </p:txBody>
      </p:sp>
      <p:sp>
        <p:nvSpPr>
          <p:cNvPr id="46163" name="Rectangle 83"/>
          <p:cNvSpPr>
            <a:spLocks noChangeArrowheads="1"/>
          </p:cNvSpPr>
          <p:nvPr/>
        </p:nvSpPr>
        <p:spPr bwMode="auto">
          <a:xfrm>
            <a:off x="3749675"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6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61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63" grpId="0" animBg="1"/>
      <p:bldP spid="461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765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765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765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766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766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7664" name="Rectangle 16"/>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766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766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766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766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767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767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767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768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771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771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771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771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7719"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772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772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10" name="Text Box 82"/>
          <p:cNvSpPr txBox="1">
            <a:spLocks noChangeArrowheads="1"/>
          </p:cNvSpPr>
          <p:nvPr/>
        </p:nvSpPr>
        <p:spPr bwMode="auto">
          <a:xfrm>
            <a:off x="142875" y="5214938"/>
            <a:ext cx="88931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同步 </a:t>
            </a:r>
            <a:r>
              <a:rPr lang="en-US" altLang="zh-CN" sz="2800" dirty="0">
                <a:solidFill>
                  <a:srgbClr val="333399"/>
                </a:solidFill>
                <a:ea typeface="黑体" pitchFamily="2" charset="-122"/>
              </a:rPr>
              <a:t>SYN=1 </a:t>
            </a:r>
            <a:r>
              <a:rPr lang="zh-CN" altLang="en-US" sz="2800" dirty="0">
                <a:solidFill>
                  <a:srgbClr val="333399"/>
                </a:solidFill>
                <a:ea typeface="黑体" pitchFamily="2" charset="-122"/>
              </a:rPr>
              <a:t>表示这是一个连接请求或连接接受报文 </a:t>
            </a:r>
          </a:p>
        </p:txBody>
      </p:sp>
      <p:sp>
        <p:nvSpPr>
          <p:cNvPr id="48211" name="Rectangle 83"/>
          <p:cNvSpPr>
            <a:spLocks noChangeArrowheads="1"/>
          </p:cNvSpPr>
          <p:nvPr/>
        </p:nvSpPr>
        <p:spPr bwMode="auto">
          <a:xfrm>
            <a:off x="3967163"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1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2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11" grpId="0" animBg="1"/>
      <p:bldP spid="482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US" altLang="zh-CN" sz="3200" smtClean="0"/>
              <a:t>OSI Layer 4:  Transport Layer</a:t>
            </a:r>
          </a:p>
        </p:txBody>
      </p:sp>
      <p:sp>
        <p:nvSpPr>
          <p:cNvPr id="1082371" name="Rectangle 3"/>
          <p:cNvSpPr>
            <a:spLocks noChangeArrowheads="1"/>
          </p:cNvSpPr>
          <p:nvPr/>
        </p:nvSpPr>
        <p:spPr bwMode="auto">
          <a:xfrm>
            <a:off x="642938" y="1714500"/>
            <a:ext cx="7848600" cy="3889375"/>
          </a:xfrm>
          <a:prstGeom prst="rect">
            <a:avLst/>
          </a:prstGeom>
          <a:noFill/>
          <a:ln w="9525">
            <a:noFill/>
            <a:miter lim="800000"/>
            <a:headEnd/>
            <a:tailEnd/>
          </a:ln>
        </p:spPr>
        <p:txBody>
          <a:bodyPr>
            <a:spAutoFit/>
          </a:bodyPr>
          <a:lstStyle/>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solidFill>
                  <a:srgbClr val="006600"/>
                </a:solidFill>
              </a:rPr>
              <a:t>An overview of layer 4</a:t>
            </a:r>
            <a:r>
              <a:rPr lang="en-US" altLang="zh-CN" sz="2800" dirty="0"/>
              <a:t> </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TCP (Transmission Control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UDP(User Datagram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 calcmode="lin" valueType="num">
                                      <p:cBhvr additive="base">
                                        <p:cTn id="7" dur="500" fill="hold"/>
                                        <p:tgtEl>
                                          <p:spTgt spid="1082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2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2371">
                                            <p:txEl>
                                              <p:pRg st="1" end="1"/>
                                            </p:txEl>
                                          </p:spTgt>
                                        </p:tgtEl>
                                        <p:attrNameLst>
                                          <p:attrName>style.visibility</p:attrName>
                                        </p:attrNameLst>
                                      </p:cBhvr>
                                      <p:to>
                                        <p:strVal val="visible"/>
                                      </p:to>
                                    </p:set>
                                    <p:anim calcmode="lin" valueType="num">
                                      <p:cBhvr additive="base">
                                        <p:cTn id="13" dur="500" fill="hold"/>
                                        <p:tgtEl>
                                          <p:spTgt spid="1082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2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2371">
                                            <p:txEl>
                                              <p:pRg st="2" end="2"/>
                                            </p:txEl>
                                          </p:spTgt>
                                        </p:tgtEl>
                                        <p:attrNameLst>
                                          <p:attrName>style.visibility</p:attrName>
                                        </p:attrNameLst>
                                      </p:cBhvr>
                                      <p:to>
                                        <p:strVal val="visible"/>
                                      </p:to>
                                    </p:set>
                                    <p:anim calcmode="lin" valueType="num">
                                      <p:cBhvr additive="base">
                                        <p:cTn id="19" dur="500" fill="hold"/>
                                        <p:tgtEl>
                                          <p:spTgt spid="1082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2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2371">
                                            <p:txEl>
                                              <p:pRg st="3" end="3"/>
                                            </p:txEl>
                                          </p:spTgt>
                                        </p:tgtEl>
                                        <p:attrNameLst>
                                          <p:attrName>style.visibility</p:attrName>
                                        </p:attrNameLst>
                                      </p:cBhvr>
                                      <p:to>
                                        <p:strVal val="visible"/>
                                      </p:to>
                                    </p:set>
                                    <p:anim calcmode="lin" valueType="num">
                                      <p:cBhvr additive="base">
                                        <p:cTn id="25" dur="500" fill="hold"/>
                                        <p:tgtEl>
                                          <p:spTgt spid="1082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23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1"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867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867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867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868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868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8688"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868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869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869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869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869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869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9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870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870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873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874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874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874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8743"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874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874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58" name="Text Box 82"/>
          <p:cNvSpPr txBox="1">
            <a:spLocks noChangeArrowheads="1"/>
          </p:cNvSpPr>
          <p:nvPr/>
        </p:nvSpPr>
        <p:spPr bwMode="auto">
          <a:xfrm>
            <a:off x="285750" y="4857750"/>
            <a:ext cx="8424863"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终止 </a:t>
            </a:r>
            <a:r>
              <a:rPr lang="en-US" altLang="zh-CN" sz="2800" dirty="0">
                <a:solidFill>
                  <a:srgbClr val="333399"/>
                </a:solidFill>
                <a:ea typeface="黑体" pitchFamily="2" charset="-122"/>
              </a:rPr>
              <a:t>FIN (</a:t>
            </a:r>
            <a:r>
              <a:rPr lang="en-US" altLang="zh-CN" sz="2800" dirty="0" err="1">
                <a:solidFill>
                  <a:srgbClr val="333399"/>
                </a:solidFill>
                <a:ea typeface="黑体" pitchFamily="2" charset="-122"/>
              </a:rPr>
              <a:t>FINis</a:t>
            </a:r>
            <a:r>
              <a:rPr lang="en-US" altLang="zh-CN" sz="2800" dirty="0">
                <a:solidFill>
                  <a:srgbClr val="333399"/>
                </a:solidFill>
                <a:ea typeface="黑体" pitchFamily="2" charset="-122"/>
              </a:rPr>
              <a:t>) —— </a:t>
            </a:r>
            <a:r>
              <a:rPr lang="zh-CN" altLang="en-US" sz="2800" dirty="0">
                <a:solidFill>
                  <a:srgbClr val="333399"/>
                </a:solidFill>
                <a:ea typeface="黑体" pitchFamily="2" charset="-122"/>
              </a:rPr>
              <a:t>用来释放一个连接。</a:t>
            </a:r>
            <a:r>
              <a:rPr lang="en-US" altLang="zh-CN" sz="2800" dirty="0">
                <a:solidFill>
                  <a:srgbClr val="333399"/>
                </a:solidFill>
                <a:ea typeface="黑体" pitchFamily="2" charset="-122"/>
              </a:rPr>
              <a:t>FIN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表明此报文段的发送端的数据已发送完毕，并要求释放运输连接。 </a:t>
            </a:r>
          </a:p>
        </p:txBody>
      </p:sp>
      <p:sp>
        <p:nvSpPr>
          <p:cNvPr id="50259" name="Rectangle 83"/>
          <p:cNvSpPr>
            <a:spLocks noChangeArrowheads="1"/>
          </p:cNvSpPr>
          <p:nvPr/>
        </p:nvSpPr>
        <p:spPr bwMode="auto">
          <a:xfrm>
            <a:off x="42116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5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02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59" grpId="0" animBg="1"/>
      <p:bldP spid="5025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699"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29700"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1"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29702"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29703"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4"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5"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6"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7"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8"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09"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29710"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29711"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29712" name="Rectangle 16"/>
          <p:cNvSpPr>
            <a:spLocks noChangeArrowheads="1"/>
          </p:cNvSpPr>
          <p:nvPr/>
        </p:nvSpPr>
        <p:spPr bwMode="auto">
          <a:xfrm>
            <a:off x="1285875" y="4270375"/>
            <a:ext cx="40020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29713"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29714"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29715"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16"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29717"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29718"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29719"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0"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1"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2"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3"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4"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5"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6"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29727"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29728"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9"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0"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2"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3"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4"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5"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6"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7"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8"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9"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0"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1"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2"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3"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4"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5"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6"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7"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8"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9"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0"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1"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2"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3"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4"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5"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6"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7"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8"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59"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0"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1"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2"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29763"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29764"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29765"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29766"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29767"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29768"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9"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29770"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1"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2"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3"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6" name="Rectangle 82"/>
          <p:cNvSpPr>
            <a:spLocks noChangeArrowheads="1"/>
          </p:cNvSpPr>
          <p:nvPr/>
        </p:nvSpPr>
        <p:spPr bwMode="auto">
          <a:xfrm>
            <a:off x="4500563" y="2782888"/>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307" name="Rectangle 83"/>
          <p:cNvSpPr>
            <a:spLocks noGrp="1" noChangeArrowheads="1"/>
          </p:cNvSpPr>
          <p:nvPr>
            <p:ph type="title"/>
          </p:nvPr>
        </p:nvSpPr>
        <p:spPr>
          <a:xfrm>
            <a:off x="179388" y="5013325"/>
            <a:ext cx="8893175" cy="1125538"/>
          </a:xfrm>
        </p:spPr>
        <p:txBody>
          <a:bodyPr/>
          <a:lstStyle/>
          <a:p>
            <a:pPr>
              <a:buClr>
                <a:schemeClr val="accent6"/>
              </a:buClr>
              <a:buFont typeface="Wingdings" pitchFamily="2" charset="2"/>
              <a:buChar char="p"/>
              <a:defRPr/>
            </a:pPr>
            <a:r>
              <a:rPr lang="zh-CN" altLang="en-US" sz="2800" dirty="0"/>
              <a:t>窗口字段 </a:t>
            </a:r>
            <a:r>
              <a:rPr lang="en-US" altLang="zh-CN" sz="2800" dirty="0"/>
              <a:t>—— </a:t>
            </a:r>
            <a:r>
              <a:rPr lang="zh-CN" altLang="en-US" sz="2800" dirty="0"/>
              <a:t>占 </a:t>
            </a:r>
            <a:r>
              <a:rPr lang="en-US" altLang="zh-CN" sz="2800" dirty="0"/>
              <a:t>2 </a:t>
            </a:r>
            <a:r>
              <a:rPr lang="zh-CN" altLang="en-US" sz="2800" dirty="0"/>
              <a:t>字节，用来让对方设置发送窗口的依据，单位为字节。</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0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230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06" grpId="0" animBg="1"/>
      <p:bldP spid="5230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3"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0724"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5"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0726"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0727"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0734"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0735"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0736" name="Rectangle 16"/>
          <p:cNvSpPr>
            <a:spLocks noChangeArrowheads="1"/>
          </p:cNvSpPr>
          <p:nvPr/>
        </p:nvSpPr>
        <p:spPr bwMode="auto">
          <a:xfrm>
            <a:off x="1643063" y="4357688"/>
            <a:ext cx="44307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0737"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0738"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0739"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0741"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0742"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0743"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6"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7"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8"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0"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0751"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0752"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3"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5"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7"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9"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0"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1"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2"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3"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4"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5"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7"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9"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7"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8"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9"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0"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1"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2"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3"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6"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0787"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0788"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0789"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0790"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0791" name="Rectangle 75"/>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30792"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3"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0794"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5"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6"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7"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54" name="Rectangle 82"/>
          <p:cNvSpPr>
            <a:spLocks noChangeArrowheads="1"/>
          </p:cNvSpPr>
          <p:nvPr/>
        </p:nvSpPr>
        <p:spPr bwMode="auto">
          <a:xfrm>
            <a:off x="647700" y="3503613"/>
            <a:ext cx="38528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55" name="Text Box 83"/>
          <p:cNvSpPr txBox="1">
            <a:spLocks noChangeArrowheads="1"/>
          </p:cNvSpPr>
          <p:nvPr/>
        </p:nvSpPr>
        <p:spPr bwMode="auto">
          <a:xfrm>
            <a:off x="428625" y="4929188"/>
            <a:ext cx="8301038" cy="830262"/>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400" dirty="0">
                <a:solidFill>
                  <a:srgbClr val="333399"/>
                </a:solidFill>
                <a:ea typeface="黑体" pitchFamily="2" charset="-122"/>
              </a:rPr>
              <a:t>检验和 </a:t>
            </a:r>
            <a:r>
              <a:rPr lang="en-US" altLang="zh-CN" sz="2400" dirty="0">
                <a:solidFill>
                  <a:srgbClr val="333399"/>
                </a:solidFill>
                <a:ea typeface="黑体" pitchFamily="2" charset="-122"/>
              </a:rPr>
              <a:t>—— </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2 </a:t>
            </a:r>
            <a:r>
              <a:rPr lang="zh-CN" altLang="en-US" sz="2400" dirty="0">
                <a:solidFill>
                  <a:srgbClr val="333399"/>
                </a:solidFill>
                <a:ea typeface="黑体" pitchFamily="2" charset="-122"/>
              </a:rPr>
              <a:t>字节。检验和字段检验的范围包括首部和数据这两部分</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5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43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54" grpId="0" animBg="1"/>
      <p:bldP spid="5435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7"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1748"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9"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1750"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1751"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2"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3"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4"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5"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6"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7"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1758"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1759"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1760"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1761"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1762"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1763"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4"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1765"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1766"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1767"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8"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9"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0"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1"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2"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3"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4"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1775"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1776"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7"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8"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9"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0"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2"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3"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4"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6"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7"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8"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9"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0"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1"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2"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3"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4"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5"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6"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7"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8"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99"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0"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1"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2"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3"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4"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5"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6"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7"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8"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9"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10" name="Rectangle 66"/>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1" name="Rectangle 67"/>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2" name="Rectangle 68"/>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3" name="Rectangle 69"/>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zh-CN" altLang="en-US"/>
          </a:p>
        </p:txBody>
      </p:sp>
      <p:sp>
        <p:nvSpPr>
          <p:cNvPr id="3181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181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181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181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181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1819" name="Rectangle 75"/>
          <p:cNvSpPr>
            <a:spLocks noChangeArrowheads="1"/>
          </p:cNvSpPr>
          <p:nvPr/>
        </p:nvSpPr>
        <p:spPr bwMode="auto">
          <a:xfrm>
            <a:off x="250825" y="-26988"/>
            <a:ext cx="8131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位 </a:t>
            </a:r>
            <a:r>
              <a:rPr kumimoji="1" lang="en-US" altLang="zh-CN" sz="2000">
                <a:solidFill>
                  <a:srgbClr val="333399"/>
                </a:solidFill>
                <a:ea typeface="黑体" pitchFamily="2" charset="-122"/>
              </a:rPr>
              <a:t>0                         8                        16                        24                    31</a:t>
            </a:r>
          </a:p>
        </p:txBody>
      </p:sp>
      <p:sp>
        <p:nvSpPr>
          <p:cNvPr id="3182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182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2" name="Rectangle 82"/>
          <p:cNvSpPr>
            <a:spLocks noChangeArrowheads="1"/>
          </p:cNvSpPr>
          <p:nvPr/>
        </p:nvSpPr>
        <p:spPr bwMode="auto">
          <a:xfrm>
            <a:off x="4500563" y="3503613"/>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403" name="Text Box 83"/>
          <p:cNvSpPr txBox="1">
            <a:spLocks noChangeArrowheads="1"/>
          </p:cNvSpPr>
          <p:nvPr/>
        </p:nvSpPr>
        <p:spPr bwMode="auto">
          <a:xfrm>
            <a:off x="428625" y="4857750"/>
            <a:ext cx="8301038" cy="1373188"/>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紧急指针字段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16 </a:t>
            </a:r>
            <a:r>
              <a:rPr lang="zh-CN" altLang="en-US" sz="2800" dirty="0">
                <a:solidFill>
                  <a:srgbClr val="333399"/>
                </a:solidFill>
                <a:ea typeface="黑体" pitchFamily="2" charset="-122"/>
              </a:rPr>
              <a:t>位，</a:t>
            </a:r>
            <a:r>
              <a:rPr lang="zh-CN" altLang="en-US" sz="2800" dirty="0">
                <a:solidFill>
                  <a:srgbClr val="333399"/>
                </a:solidFill>
                <a:latin typeface="Tahoma" pitchFamily="34" charset="0"/>
                <a:ea typeface="黑体" pitchFamily="2" charset="-122"/>
              </a:rPr>
              <a:t>指出在本报文段中紧急数据共有多少个字节（紧急数据放在本报文段数据的最前面）</a:t>
            </a:r>
            <a:r>
              <a:rPr lang="zh-CN" altLang="en-US" sz="2800" dirty="0">
                <a:latin typeface="Tahoma" pitchFamily="34" charset="0"/>
              </a:rPr>
              <a:t> </a:t>
            </a:r>
            <a:r>
              <a:rPr lang="zh-CN" altLang="en-US" sz="2800" dirty="0">
                <a:solidFill>
                  <a:srgbClr val="333399"/>
                </a:solidFill>
                <a:ea typeface="黑体" pitchFamily="2" charset="-122"/>
              </a:rPr>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0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640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02" grpId="0" animBg="1"/>
      <p:bldP spid="5640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1"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2772"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3"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2774"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2775"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6"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7"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2782"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2783"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2784" name="Rectangle 16"/>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2785"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2786"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2787"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2789"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2790"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2791"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2"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7"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2799"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2800"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1"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2"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3"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4"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5"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7"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8"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9"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0"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2"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3"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4"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5"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6"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7"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8"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9"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0"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1"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2"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3"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4"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5"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6"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7"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8"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9"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0"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1"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2"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3"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4"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2835"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2836"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2837"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2838"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2839" name="Rectangle 75"/>
          <p:cNvSpPr>
            <a:spLocks noChangeArrowheads="1"/>
          </p:cNvSpPr>
          <p:nvPr/>
        </p:nvSpPr>
        <p:spPr bwMode="auto">
          <a:xfrm>
            <a:off x="25400" y="-26988"/>
            <a:ext cx="8385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比特 </a:t>
            </a:r>
            <a:r>
              <a:rPr kumimoji="1" lang="en-US" altLang="zh-CN" sz="2000">
                <a:solidFill>
                  <a:srgbClr val="333399"/>
                </a:solidFill>
                <a:ea typeface="黑体" pitchFamily="2" charset="-122"/>
              </a:rPr>
              <a:t>0                         8                        16                        24                    31</a:t>
            </a:r>
          </a:p>
        </p:txBody>
      </p:sp>
      <p:sp>
        <p:nvSpPr>
          <p:cNvPr id="32840"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1"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2842"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3"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4"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45"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50" name="Rectangle 82"/>
          <p:cNvSpPr>
            <a:spLocks noChangeArrowheads="1"/>
          </p:cNvSpPr>
          <p:nvPr/>
        </p:nvSpPr>
        <p:spPr bwMode="auto">
          <a:xfrm>
            <a:off x="647700" y="4151313"/>
            <a:ext cx="57705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451" name="Text Box 83"/>
          <p:cNvSpPr txBox="1">
            <a:spLocks noChangeArrowheads="1"/>
          </p:cNvSpPr>
          <p:nvPr/>
        </p:nvSpPr>
        <p:spPr bwMode="auto">
          <a:xfrm>
            <a:off x="214313" y="4941888"/>
            <a:ext cx="8929687" cy="101600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最初只有一种选项，即最大报文段长度 </a:t>
            </a:r>
            <a:r>
              <a:rPr lang="en-US" altLang="zh-CN" sz="2000" dirty="0">
                <a:solidFill>
                  <a:srgbClr val="003399"/>
                </a:solidFill>
                <a:ea typeface="黑体" pitchFamily="2" charset="-122"/>
              </a:rPr>
              <a:t>MSS</a:t>
            </a:r>
            <a:r>
              <a:rPr lang="en-US" altLang="zh-CN" sz="2000" dirty="0">
                <a:solidFill>
                  <a:srgbClr val="003399"/>
                </a:solidFill>
                <a:latin typeface="Tahoma" pitchFamily="34" charset="0"/>
              </a:rPr>
              <a:t>(Maximum Segment Size)</a:t>
            </a:r>
            <a:endParaRPr lang="en-US" altLang="zh-CN" sz="2000" dirty="0">
              <a:solidFill>
                <a:srgbClr val="003399"/>
              </a:solidFill>
              <a:ea typeface="黑体" pitchFamily="2" charset="-122"/>
            </a:endParaRPr>
          </a:p>
          <a:p>
            <a:pPr algn="just">
              <a:buClr>
                <a:schemeClr val="accent6"/>
              </a:buClr>
              <a:buFont typeface="Wingdings" pitchFamily="2" charset="2"/>
              <a:buChar char="p"/>
              <a:defRPr/>
            </a:pP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告诉对方缓存所能接收的报文段的数据字段的最大长度是 </a:t>
            </a: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个字节</a:t>
            </a:r>
            <a:endParaRPr lang="en-US" altLang="zh-CN" sz="2000" dirty="0">
              <a:solidFill>
                <a:srgbClr val="003399"/>
              </a:solidFill>
              <a:ea typeface="黑体" pitchFamily="2" charset="-122"/>
            </a:endParaRPr>
          </a:p>
          <a:p>
            <a:pPr>
              <a:buClr>
                <a:schemeClr val="accent6"/>
              </a:buClr>
              <a:buFont typeface="Wingdings" pitchFamily="2" charset="2"/>
              <a:buChar char="p"/>
              <a:defRPr/>
            </a:pPr>
            <a:r>
              <a:rPr lang="zh-CN" altLang="en-US" sz="2000" dirty="0">
                <a:solidFill>
                  <a:srgbClr val="003399"/>
                </a:solidFill>
                <a:ea typeface="黑体" pitchFamily="2" charset="-122"/>
              </a:rPr>
              <a:t>数据字段加上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首部才等于整个的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报文段</a:t>
            </a:r>
          </a:p>
        </p:txBody>
      </p:sp>
      <p:sp>
        <p:nvSpPr>
          <p:cNvPr id="58453" name="Text Box 85"/>
          <p:cNvSpPr txBox="1">
            <a:spLocks noChangeArrowheads="1"/>
          </p:cNvSpPr>
          <p:nvPr/>
        </p:nvSpPr>
        <p:spPr bwMode="auto">
          <a:xfrm>
            <a:off x="892175" y="981075"/>
            <a:ext cx="595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zh-CN" altLang="en-US" sz="3200">
                <a:solidFill>
                  <a:schemeClr val="tx2"/>
                </a:solidFill>
                <a:ea typeface="黑体" pitchFamily="2" charset="-122"/>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5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8450"/>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8453"/>
                                        </p:tgtEl>
                                        <p:attrNameLst>
                                          <p:attrName>style.visibility</p:attrName>
                                        </p:attrNameLst>
                                      </p:cBhvr>
                                      <p:to>
                                        <p:strVal val="visible"/>
                                      </p:to>
                                    </p:set>
                                  </p:childTnLst>
                                </p:cTn>
                              </p:par>
                            </p:childTnLst>
                          </p:cTn>
                        </p:par>
                        <p:par>
                          <p:cTn id="14" fill="hold" nodeType="afterGroup">
                            <p:stCondLst>
                              <p:cond delay="0"/>
                            </p:stCondLst>
                            <p:childTnLst>
                              <p:par>
                                <p:cTn id="15" presetID="35" presetClass="emph" presetSubtype="0" repeatCount="3000" fill="hold" grpId="1" nodeType="afterEffect">
                                  <p:stCondLst>
                                    <p:cond delay="500"/>
                                  </p:stCondLst>
                                  <p:childTnLst>
                                    <p:anim calcmode="discrete" valueType="str">
                                      <p:cBhvr>
                                        <p:cTn id="16" dur="1000" fill="hold"/>
                                        <p:tgtEl>
                                          <p:spTgt spid="584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0" grpId="0" animBg="1"/>
      <p:bldP spid="58450" grpId="1" animBg="1"/>
      <p:bldP spid="58453" grpId="0"/>
      <p:bldP spid="5845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 name="Rectangle 3"/>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kumimoji="1" lang="en-US" altLang="zh-CN" sz="2000">
                <a:solidFill>
                  <a:srgbClr val="333399"/>
                </a:solidFill>
                <a:ea typeface="黑体" pitchFamily="2" charset="-122"/>
              </a:rPr>
              <a:t>TCP</a:t>
            </a:r>
          </a:p>
          <a:p>
            <a:pPr defTabSz="762000" eaLnBrk="0" hangingPunct="0">
              <a:lnSpc>
                <a:spcPct val="90000"/>
              </a:lnSpc>
            </a:pPr>
            <a:r>
              <a:rPr kumimoji="1" lang="zh-CN" altLang="en-US" sz="2000">
                <a:solidFill>
                  <a:srgbClr val="333399"/>
                </a:solidFill>
                <a:ea typeface="黑体" pitchFamily="2" charset="-122"/>
              </a:rPr>
              <a:t>首部</a:t>
            </a:r>
          </a:p>
        </p:txBody>
      </p:sp>
      <p:sp>
        <p:nvSpPr>
          <p:cNvPr id="33796" name="Line 4"/>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7" name="Rectangle 5"/>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90000"/>
              </a:lnSpc>
            </a:pPr>
            <a:r>
              <a:rPr kumimoji="1" lang="en-US" altLang="zh-CN" sz="2000">
                <a:solidFill>
                  <a:srgbClr val="333399"/>
                </a:solidFill>
                <a:ea typeface="黑体" pitchFamily="2" charset="-122"/>
              </a:rPr>
              <a:t>20</a:t>
            </a:r>
          </a:p>
          <a:p>
            <a:pPr algn="ctr" defTabSz="762000" eaLnBrk="0" hangingPunct="0">
              <a:lnSpc>
                <a:spcPct val="90000"/>
              </a:lnSpc>
            </a:pPr>
            <a:r>
              <a:rPr kumimoji="1" lang="zh-CN" altLang="en-US" sz="2000">
                <a:solidFill>
                  <a:srgbClr val="333399"/>
                </a:solidFill>
                <a:ea typeface="黑体" pitchFamily="2" charset="-122"/>
              </a:rPr>
              <a:t>字节</a:t>
            </a:r>
          </a:p>
          <a:p>
            <a:pPr algn="ctr" defTabSz="762000" eaLnBrk="0" hangingPunct="0">
              <a:lnSpc>
                <a:spcPct val="90000"/>
              </a:lnSpc>
            </a:pPr>
            <a:r>
              <a:rPr kumimoji="1" lang="zh-CN" altLang="en-US" sz="2000">
                <a:solidFill>
                  <a:srgbClr val="333399"/>
                </a:solidFill>
                <a:ea typeface="黑体" pitchFamily="2" charset="-122"/>
              </a:rPr>
              <a:t>固定</a:t>
            </a:r>
          </a:p>
          <a:p>
            <a:pPr algn="ctr" defTabSz="762000" eaLnBrk="0" hangingPunct="0">
              <a:lnSpc>
                <a:spcPct val="90000"/>
              </a:lnSpc>
            </a:pPr>
            <a:r>
              <a:rPr kumimoji="1" lang="zh-CN" altLang="en-US" sz="2000">
                <a:solidFill>
                  <a:srgbClr val="333399"/>
                </a:solidFill>
                <a:ea typeface="黑体" pitchFamily="2" charset="-122"/>
              </a:rPr>
              <a:t>首部</a:t>
            </a:r>
          </a:p>
        </p:txBody>
      </p:sp>
      <p:sp>
        <p:nvSpPr>
          <p:cNvPr id="33798" name="Rectangle 6"/>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p>
            <a:endParaRPr lang="zh-CN" altLang="en-US"/>
          </a:p>
        </p:txBody>
      </p:sp>
      <p:sp>
        <p:nvSpPr>
          <p:cNvPr id="33799" name="Line 7"/>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0" name="Line 8"/>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1" name="Line 9"/>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2" name="Line 10"/>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3" name="Line 11"/>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4" name="Line 12"/>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5" name="Rectangle 13"/>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目  的  端  口</a:t>
            </a:r>
          </a:p>
        </p:txBody>
      </p:sp>
      <p:sp>
        <p:nvSpPr>
          <p:cNvPr id="33806" name="Rectangle 14"/>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数据</a:t>
            </a:r>
          </a:p>
          <a:p>
            <a:pPr defTabSz="762000" eaLnBrk="0" hangingPunct="0"/>
            <a:r>
              <a:rPr kumimoji="1" lang="zh-CN" altLang="en-US" sz="2000">
                <a:solidFill>
                  <a:srgbClr val="333399"/>
                </a:solidFill>
                <a:ea typeface="黑体" pitchFamily="2" charset="-122"/>
              </a:rPr>
              <a:t>偏移</a:t>
            </a:r>
          </a:p>
        </p:txBody>
      </p:sp>
      <p:sp>
        <p:nvSpPr>
          <p:cNvPr id="33807" name="Rectangle 15"/>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检   验   和</a:t>
            </a:r>
          </a:p>
        </p:txBody>
      </p:sp>
      <p:sp>
        <p:nvSpPr>
          <p:cNvPr id="33808" name="Rectangle 16"/>
          <p:cNvSpPr>
            <a:spLocks noChangeArrowheads="1"/>
          </p:cNvSpPr>
          <p:nvPr/>
        </p:nvSpPr>
        <p:spPr bwMode="auto">
          <a:xfrm>
            <a:off x="1643063" y="4286250"/>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选    项    （长  度  可  变）</a:t>
            </a:r>
          </a:p>
        </p:txBody>
      </p:sp>
      <p:sp>
        <p:nvSpPr>
          <p:cNvPr id="33809" name="Rectangle 17"/>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源  端  口</a:t>
            </a:r>
          </a:p>
        </p:txBody>
      </p:sp>
      <p:sp>
        <p:nvSpPr>
          <p:cNvPr id="33810" name="Rectangle 18"/>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序   号</a:t>
            </a:r>
          </a:p>
        </p:txBody>
      </p:sp>
      <p:sp>
        <p:nvSpPr>
          <p:cNvPr id="33811" name="Line 19"/>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2" name="Rectangle 20"/>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紧   急   指   针</a:t>
            </a:r>
          </a:p>
        </p:txBody>
      </p:sp>
      <p:sp>
        <p:nvSpPr>
          <p:cNvPr id="33813" name="Rectangle 21"/>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窗   口</a:t>
            </a:r>
          </a:p>
        </p:txBody>
      </p:sp>
      <p:sp>
        <p:nvSpPr>
          <p:cNvPr id="33814" name="Rectangle 22"/>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确    认    号</a:t>
            </a:r>
          </a:p>
        </p:txBody>
      </p:sp>
      <p:sp>
        <p:nvSpPr>
          <p:cNvPr id="33815" name="Line 23"/>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6" name="Line 24"/>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Line 25"/>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8" name="Line 26"/>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9" name="Line 27"/>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0" name="Line 28"/>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1" name="Line 29"/>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2" name="Rectangle 30"/>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2000">
                <a:solidFill>
                  <a:srgbClr val="333399"/>
                </a:solidFill>
                <a:ea typeface="黑体" pitchFamily="2" charset="-122"/>
              </a:rPr>
              <a:t>保   留</a:t>
            </a:r>
          </a:p>
        </p:txBody>
      </p:sp>
      <p:sp>
        <p:nvSpPr>
          <p:cNvPr id="33823" name="Rectangle 31"/>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75000"/>
              </a:lnSpc>
            </a:pPr>
            <a:r>
              <a:rPr kumimoji="1" lang="en-US" altLang="zh-CN" sz="1600" b="1">
                <a:solidFill>
                  <a:srgbClr val="333399"/>
                </a:solidFill>
                <a:ea typeface="黑体" pitchFamily="2" charset="-122"/>
              </a:rPr>
              <a:t>F</a:t>
            </a:r>
          </a:p>
          <a:p>
            <a:pPr algn="ctr" defTabSz="762000" eaLnBrk="0" hangingPunct="0">
              <a:lnSpc>
                <a:spcPct val="75000"/>
              </a:lnSpc>
            </a:pPr>
            <a:r>
              <a:rPr kumimoji="1" lang="en-US" altLang="zh-CN" sz="1600" b="1">
                <a:solidFill>
                  <a:srgbClr val="333399"/>
                </a:solidFill>
                <a:ea typeface="黑体" pitchFamily="2" charset="-122"/>
              </a:rPr>
              <a:t>I</a:t>
            </a:r>
          </a:p>
          <a:p>
            <a:pPr algn="ctr" defTabSz="762000" eaLnBrk="0" hangingPunct="0">
              <a:lnSpc>
                <a:spcPct val="75000"/>
              </a:lnSpc>
            </a:pPr>
            <a:r>
              <a:rPr kumimoji="1" lang="en-US" altLang="zh-CN" sz="1600" b="1">
                <a:solidFill>
                  <a:srgbClr val="333399"/>
                </a:solidFill>
                <a:ea typeface="黑体" pitchFamily="2" charset="-122"/>
              </a:rPr>
              <a:t>N</a:t>
            </a:r>
          </a:p>
        </p:txBody>
      </p:sp>
      <p:sp>
        <p:nvSpPr>
          <p:cNvPr id="33824" name="Line 32"/>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5" name="Line 33"/>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6" name="Line 34"/>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7" name="Line 35"/>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8" name="Line 36"/>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Line 37"/>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0" name="Line 38"/>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1" name="Line 39"/>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2" name="Line 40"/>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3" name="Line 41"/>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4" name="Line 42"/>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5" name="Line 43"/>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6" name="Line 44"/>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7" name="Line 45"/>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Line 46"/>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9" name="Line 47"/>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0" name="Line 48"/>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1" name="Line 49"/>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2" name="Line 50"/>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Line 51"/>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4" name="Line 52"/>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5" name="Line 53"/>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6" name="Line 54"/>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7" name="Line 55"/>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8" name="Line 56"/>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9" name="Line 57"/>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0" name="Line 58"/>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1" name="Line 59"/>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2" name="Line 60"/>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3" name="Line 61"/>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4" name="Line 62"/>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5" name="Line 63"/>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6" name="Line 64"/>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7" name="Line 65"/>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8" name="Rectangle 70"/>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Y</a:t>
            </a:r>
          </a:p>
          <a:p>
            <a:pPr defTabSz="762000" eaLnBrk="0" hangingPunct="0">
              <a:lnSpc>
                <a:spcPct val="75000"/>
              </a:lnSpc>
            </a:pPr>
            <a:r>
              <a:rPr kumimoji="1" lang="en-US" altLang="zh-CN" sz="1600" b="1">
                <a:solidFill>
                  <a:srgbClr val="333399"/>
                </a:solidFill>
                <a:ea typeface="黑体" pitchFamily="2" charset="-122"/>
              </a:rPr>
              <a:t>N</a:t>
            </a:r>
          </a:p>
        </p:txBody>
      </p:sp>
      <p:sp>
        <p:nvSpPr>
          <p:cNvPr id="33859" name="Rectangle 71"/>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T</a:t>
            </a:r>
          </a:p>
        </p:txBody>
      </p:sp>
      <p:sp>
        <p:nvSpPr>
          <p:cNvPr id="33860" name="Rectangle 72"/>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P</a:t>
            </a:r>
          </a:p>
          <a:p>
            <a:pPr defTabSz="762000" eaLnBrk="0" hangingPunct="0">
              <a:lnSpc>
                <a:spcPct val="75000"/>
              </a:lnSpc>
            </a:pPr>
            <a:r>
              <a:rPr kumimoji="1" lang="en-US" altLang="zh-CN" sz="1600" b="1">
                <a:solidFill>
                  <a:srgbClr val="333399"/>
                </a:solidFill>
                <a:ea typeface="黑体" pitchFamily="2" charset="-122"/>
              </a:rPr>
              <a:t>S</a:t>
            </a:r>
          </a:p>
          <a:p>
            <a:pPr defTabSz="762000" eaLnBrk="0" hangingPunct="0">
              <a:lnSpc>
                <a:spcPct val="75000"/>
              </a:lnSpc>
            </a:pPr>
            <a:r>
              <a:rPr kumimoji="1" lang="en-US" altLang="zh-CN" sz="1600" b="1">
                <a:solidFill>
                  <a:srgbClr val="333399"/>
                </a:solidFill>
                <a:ea typeface="黑体" pitchFamily="2" charset="-122"/>
              </a:rPr>
              <a:t>H</a:t>
            </a:r>
          </a:p>
        </p:txBody>
      </p:sp>
      <p:sp>
        <p:nvSpPr>
          <p:cNvPr id="33861" name="Rectangle 73"/>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A</a:t>
            </a:r>
          </a:p>
          <a:p>
            <a:pPr defTabSz="762000" eaLnBrk="0" hangingPunct="0">
              <a:lnSpc>
                <a:spcPct val="75000"/>
              </a:lnSpc>
            </a:pPr>
            <a:r>
              <a:rPr kumimoji="1" lang="en-US" altLang="zh-CN" sz="1600" b="1">
                <a:solidFill>
                  <a:srgbClr val="333399"/>
                </a:solidFill>
                <a:ea typeface="黑体" pitchFamily="2" charset="-122"/>
              </a:rPr>
              <a:t>C</a:t>
            </a:r>
          </a:p>
          <a:p>
            <a:pPr defTabSz="762000" eaLnBrk="0" hangingPunct="0">
              <a:lnSpc>
                <a:spcPct val="75000"/>
              </a:lnSpc>
            </a:pPr>
            <a:r>
              <a:rPr kumimoji="1" lang="en-US" altLang="zh-CN" sz="1600" b="1">
                <a:solidFill>
                  <a:srgbClr val="333399"/>
                </a:solidFill>
                <a:ea typeface="黑体" pitchFamily="2" charset="-122"/>
              </a:rPr>
              <a:t>K</a:t>
            </a:r>
          </a:p>
        </p:txBody>
      </p:sp>
      <p:sp>
        <p:nvSpPr>
          <p:cNvPr id="33862" name="Rectangle 74"/>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lnSpc>
                <a:spcPct val="75000"/>
              </a:lnSpc>
            </a:pPr>
            <a:r>
              <a:rPr kumimoji="1" lang="en-US" altLang="zh-CN" sz="1600" b="1">
                <a:solidFill>
                  <a:srgbClr val="333399"/>
                </a:solidFill>
                <a:ea typeface="黑体" pitchFamily="2" charset="-122"/>
              </a:rPr>
              <a:t>U</a:t>
            </a:r>
          </a:p>
          <a:p>
            <a:pPr defTabSz="762000" eaLnBrk="0" hangingPunct="0">
              <a:lnSpc>
                <a:spcPct val="75000"/>
              </a:lnSpc>
            </a:pPr>
            <a:r>
              <a:rPr kumimoji="1" lang="en-US" altLang="zh-CN" sz="1600" b="1">
                <a:solidFill>
                  <a:srgbClr val="333399"/>
                </a:solidFill>
                <a:ea typeface="黑体" pitchFamily="2" charset="-122"/>
              </a:rPr>
              <a:t>R</a:t>
            </a:r>
          </a:p>
          <a:p>
            <a:pPr defTabSz="762000" eaLnBrk="0" hangingPunct="0">
              <a:lnSpc>
                <a:spcPct val="75000"/>
              </a:lnSpc>
            </a:pPr>
            <a:r>
              <a:rPr kumimoji="1" lang="en-US" altLang="zh-CN" sz="1600" b="1">
                <a:solidFill>
                  <a:srgbClr val="333399"/>
                </a:solidFill>
                <a:ea typeface="黑体" pitchFamily="2" charset="-122"/>
              </a:rPr>
              <a:t>G</a:t>
            </a:r>
          </a:p>
        </p:txBody>
      </p:sp>
      <p:sp>
        <p:nvSpPr>
          <p:cNvPr id="33863" name="Rectangle 75"/>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600">
                <a:solidFill>
                  <a:srgbClr val="333399"/>
                </a:solidFill>
                <a:ea typeface="黑体" pitchFamily="2" charset="-122"/>
              </a:rPr>
              <a:t>位 </a:t>
            </a:r>
            <a:r>
              <a:rPr kumimoji="1" lang="en-US" altLang="zh-CN" sz="1600">
                <a:solidFill>
                  <a:srgbClr val="333399"/>
                </a:solidFill>
                <a:ea typeface="黑体" pitchFamily="2" charset="-122"/>
              </a:rPr>
              <a:t>0                         8                        16                        24                    31</a:t>
            </a:r>
          </a:p>
        </p:txBody>
      </p:sp>
      <p:sp>
        <p:nvSpPr>
          <p:cNvPr id="33864" name="Line 76"/>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5" name="Rectangle 77"/>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zh-CN" altLang="en-US" sz="2000">
                <a:solidFill>
                  <a:srgbClr val="333399"/>
                </a:solidFill>
                <a:ea typeface="黑体" pitchFamily="2" charset="-122"/>
              </a:rPr>
              <a:t>填    充</a:t>
            </a:r>
          </a:p>
        </p:txBody>
      </p:sp>
      <p:sp>
        <p:nvSpPr>
          <p:cNvPr id="33866" name="Line 78"/>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7" name="Line 79"/>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8" name="Line 80"/>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69" name="Line 81"/>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46" name="Rectangle 82"/>
          <p:cNvSpPr>
            <a:spLocks noChangeArrowheads="1"/>
          </p:cNvSpPr>
          <p:nvPr/>
        </p:nvSpPr>
        <p:spPr bwMode="auto">
          <a:xfrm>
            <a:off x="6400800" y="4151313"/>
            <a:ext cx="1925638"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547" name="Text Box 83"/>
          <p:cNvSpPr txBox="1">
            <a:spLocks noChangeArrowheads="1"/>
          </p:cNvSpPr>
          <p:nvPr/>
        </p:nvSpPr>
        <p:spPr bwMode="auto">
          <a:xfrm>
            <a:off x="447675" y="5003800"/>
            <a:ext cx="8301038" cy="94615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填充字段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这是为了使整个首部长度是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字节的整数倍。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4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25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46" grpId="0" animBg="1"/>
      <p:bldP spid="6254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8625" y="304800"/>
            <a:ext cx="8147050" cy="1216025"/>
          </a:xfrm>
        </p:spPr>
        <p:txBody>
          <a:bodyPr/>
          <a:lstStyle/>
          <a:p>
            <a:pPr eaLnBrk="1" hangingPunct="1"/>
            <a:r>
              <a:rPr lang="en-US" altLang="zh-CN" sz="4000" smtClean="0"/>
              <a:t>TCP Protocol</a:t>
            </a:r>
            <a:endParaRPr lang="zh-CN" altLang="en-US" sz="4000" smtClean="0"/>
          </a:p>
        </p:txBody>
      </p:sp>
      <p:sp>
        <p:nvSpPr>
          <p:cNvPr id="34819" name="Rectangle 3"/>
          <p:cNvSpPr>
            <a:spLocks noGrp="1" noChangeArrowheads="1"/>
          </p:cNvSpPr>
          <p:nvPr>
            <p:ph type="body" idx="1"/>
          </p:nvPr>
        </p:nvSpPr>
        <p:spPr>
          <a:xfrm>
            <a:off x="285750" y="1714500"/>
            <a:ext cx="8650288" cy="4383088"/>
          </a:xfrm>
        </p:spPr>
        <p:txBody>
          <a:bodyPr/>
          <a:lstStyle/>
          <a:p>
            <a:pPr eaLnBrk="1" hangingPunct="1">
              <a:lnSpc>
                <a:spcPct val="90000"/>
              </a:lnSpc>
            </a:pPr>
            <a:r>
              <a:rPr lang="en-US" altLang="zh-CN" sz="2800" smtClean="0">
                <a:latin typeface="Arial" charset="0"/>
                <a:cs typeface="Arial" charset="0"/>
              </a:rPr>
              <a:t>Hosts exchange data by using segment(TPDU)</a:t>
            </a:r>
          </a:p>
          <a:p>
            <a:pPr eaLnBrk="1" hangingPunct="1">
              <a:lnSpc>
                <a:spcPct val="90000"/>
              </a:lnSpc>
            </a:pPr>
            <a:r>
              <a:rPr lang="en-US" altLang="zh-CN" sz="2800" smtClean="0">
                <a:latin typeface="Arial" charset="0"/>
                <a:cs typeface="Arial" charset="0"/>
              </a:rPr>
              <a:t>Each segment has: </a:t>
            </a:r>
          </a:p>
          <a:p>
            <a:pPr lvl="1" eaLnBrk="1" hangingPunct="1">
              <a:lnSpc>
                <a:spcPct val="90000"/>
              </a:lnSpc>
            </a:pPr>
            <a:r>
              <a:rPr lang="en-US" altLang="zh-CN" sz="2800" smtClean="0">
                <a:latin typeface="Arial" charset="0"/>
                <a:cs typeface="Arial" charset="0"/>
              </a:rPr>
              <a:t>a header of 20 bytes(except optional parts)</a:t>
            </a:r>
            <a:r>
              <a:rPr lang="zh-CN" altLang="en-US" sz="2800" smtClean="0">
                <a:latin typeface="Arial" charset="0"/>
                <a:cs typeface="Arial" charset="0"/>
              </a:rPr>
              <a:t> </a:t>
            </a:r>
            <a:endParaRPr lang="en-US" altLang="zh-CN" sz="2800" smtClean="0">
              <a:latin typeface="Arial" charset="0"/>
              <a:cs typeface="Arial" charset="0"/>
            </a:endParaRPr>
          </a:p>
          <a:p>
            <a:pPr lvl="1" eaLnBrk="1" hangingPunct="1">
              <a:lnSpc>
                <a:spcPct val="90000"/>
              </a:lnSpc>
            </a:pPr>
            <a:r>
              <a:rPr lang="en-US" altLang="zh-CN" sz="2800" smtClean="0">
                <a:latin typeface="Arial" charset="0"/>
                <a:cs typeface="Arial" charset="0"/>
              </a:rPr>
              <a:t>0 or more data bytes</a:t>
            </a:r>
          </a:p>
          <a:p>
            <a:pPr eaLnBrk="1" hangingPunct="1">
              <a:lnSpc>
                <a:spcPct val="90000"/>
              </a:lnSpc>
            </a:pPr>
            <a:r>
              <a:rPr lang="en-US" altLang="zh-CN" sz="2800" smtClean="0">
                <a:latin typeface="Arial" charset="0"/>
                <a:cs typeface="Arial" charset="0"/>
              </a:rPr>
              <a:t>The size of the segment must be matched with IP packets, and also must satisfy the demand of bottom layers</a:t>
            </a:r>
          </a:p>
          <a:p>
            <a:pPr lvl="1" eaLnBrk="1" hangingPunct="1">
              <a:lnSpc>
                <a:spcPct val="90000"/>
              </a:lnSpc>
            </a:pPr>
            <a:r>
              <a:rPr lang="en-US" altLang="zh-CN" sz="2800" smtClean="0">
                <a:latin typeface="Arial" charset="0"/>
                <a:cs typeface="Arial" charset="0"/>
              </a:rPr>
              <a:t>For example, the MTU(Maximal Transfer Unit) of Ethernet is 1500 bytes</a:t>
            </a:r>
          </a:p>
          <a:p>
            <a:pPr eaLnBrk="1" hangingPunct="1">
              <a:lnSpc>
                <a:spcPct val="90000"/>
              </a:lnSpc>
            </a:pPr>
            <a:r>
              <a:rPr lang="en-US" altLang="zh-CN" sz="2800" u="sng" smtClean="0">
                <a:solidFill>
                  <a:srgbClr val="006600"/>
                </a:solidFill>
                <a:latin typeface="Arial" charset="0"/>
                <a:cs typeface="Arial" charset="0"/>
              </a:rPr>
              <a:t>Each byte </a:t>
            </a:r>
            <a:r>
              <a:rPr lang="en-US" altLang="zh-CN" sz="2800" smtClean="0">
                <a:latin typeface="Arial" charset="0"/>
                <a:cs typeface="Arial" charset="0"/>
              </a:rPr>
              <a:t>has a 32 bits sequence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 calcmode="lin" valueType="num">
                                      <p:cBhvr additive="base">
                                        <p:cTn id="17"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 calcmode="lin" valueType="num">
                                      <p:cBhvr additive="base">
                                        <p:cTn id="21"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 calcmode="lin" valueType="num">
                                      <p:cBhvr additive="base">
                                        <p:cTn id="2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81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819">
                                            <p:txEl>
                                              <p:pRg st="5" end="5"/>
                                            </p:txEl>
                                          </p:spTgt>
                                        </p:tgtEl>
                                        <p:attrNameLst>
                                          <p:attrName>style.visibility</p:attrName>
                                        </p:attrNameLst>
                                      </p:cBhvr>
                                      <p:to>
                                        <p:strVal val="visible"/>
                                      </p:to>
                                    </p:set>
                                    <p:anim calcmode="lin" valueType="num">
                                      <p:cBhvr additive="base">
                                        <p:cTn id="31"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819">
                                            <p:txEl>
                                              <p:pRg st="6" end="6"/>
                                            </p:txEl>
                                          </p:spTgt>
                                        </p:tgtEl>
                                        <p:attrNameLst>
                                          <p:attrName>style.visibility</p:attrName>
                                        </p:attrNameLst>
                                      </p:cBhvr>
                                      <p:to>
                                        <p:strVal val="visible"/>
                                      </p:to>
                                    </p:set>
                                    <p:anim calcmode="lin" valueType="num">
                                      <p:cBhvr additive="base">
                                        <p:cTn id="37"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4000" smtClean="0"/>
              <a:t>Reliable Connection? </a:t>
            </a:r>
            <a:endParaRPr lang="zh-CN" altLang="en-US" sz="4000" smtClean="0"/>
          </a:p>
        </p:txBody>
      </p:sp>
      <p:sp>
        <p:nvSpPr>
          <p:cNvPr id="35843" name="Rectangle 3"/>
          <p:cNvSpPr>
            <a:spLocks noGrp="1" noChangeArrowheads="1"/>
          </p:cNvSpPr>
          <p:nvPr>
            <p:ph type="body" idx="1"/>
          </p:nvPr>
        </p:nvSpPr>
        <p:spPr>
          <a:xfrm>
            <a:off x="395288" y="1700213"/>
            <a:ext cx="8382000" cy="4495800"/>
          </a:xfrm>
        </p:spPr>
        <p:txBody>
          <a:bodyPr/>
          <a:lstStyle/>
          <a:p>
            <a:pPr lvl="1" eaLnBrk="1" hangingPunct="1">
              <a:lnSpc>
                <a:spcPct val="90000"/>
              </a:lnSpc>
            </a:pPr>
            <a:endParaRPr lang="en-US" altLang="zh-CN" sz="2000" smtClean="0"/>
          </a:p>
          <a:p>
            <a:pPr lvl="2" eaLnBrk="1" hangingPunct="1">
              <a:lnSpc>
                <a:spcPct val="90000"/>
              </a:lnSpc>
              <a:buFont typeface="Wingdings" pitchFamily="2" charset="2"/>
              <a:buNone/>
            </a:pPr>
            <a:r>
              <a:rPr lang="zh-CN" altLang="en-US" sz="2000" smtClean="0"/>
              <a:t>	</a:t>
            </a:r>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pPr>
            <a:endParaRPr lang="zh-CN" altLang="en-US" sz="2000" smtClean="0"/>
          </a:p>
          <a:p>
            <a:pPr lvl="1" eaLnBrk="1" hangingPunct="1">
              <a:lnSpc>
                <a:spcPct val="90000"/>
              </a:lnSpc>
              <a:buFont typeface="Wingdings" pitchFamily="2" charset="2"/>
              <a:buNone/>
            </a:pPr>
            <a:endParaRPr lang="zh-CN" altLang="en-US" sz="2000" smtClean="0"/>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714500"/>
            <a:ext cx="8572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4"/>
          <p:cNvSpPr txBox="1">
            <a:spLocks noChangeArrowheads="1"/>
          </p:cNvSpPr>
          <p:nvPr/>
        </p:nvSpPr>
        <p:spPr bwMode="auto">
          <a:xfrm>
            <a:off x="3214688" y="1785938"/>
            <a:ext cx="2660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i="1">
                <a:solidFill>
                  <a:srgbClr val="003399"/>
                </a:solidFill>
              </a:rPr>
              <a:t>Two-army Problem</a:t>
            </a:r>
            <a:endParaRPr lang="zh-CN" altLang="en-US" b="1" i="1">
              <a:solidFill>
                <a:srgbClr val="003399"/>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2339975" y="2997200"/>
            <a:ext cx="4248150" cy="3441700"/>
            <a:chOff x="1474" y="1888"/>
            <a:chExt cx="2676" cy="2432"/>
          </a:xfrm>
        </p:grpSpPr>
        <p:sp>
          <p:nvSpPr>
            <p:cNvPr id="36886"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6887"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36867"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grpSp>
        <p:nvGrpSpPr>
          <p:cNvPr id="3" name="Group 6"/>
          <p:cNvGrpSpPr>
            <a:grpSpLocks/>
          </p:cNvGrpSpPr>
          <p:nvPr/>
        </p:nvGrpSpPr>
        <p:grpSpPr bwMode="auto">
          <a:xfrm>
            <a:off x="2389188" y="3033713"/>
            <a:ext cx="4111625" cy="823912"/>
            <a:chOff x="1520" y="1879"/>
            <a:chExt cx="2590" cy="519"/>
          </a:xfrm>
        </p:grpSpPr>
        <p:sp>
          <p:nvSpPr>
            <p:cNvPr id="36884" name="Rectangle 7"/>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6885" name="Line 8"/>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1257" name="Rectangle 9"/>
          <p:cNvSpPr>
            <a:spLocks noChangeArrowheads="1"/>
          </p:cNvSpPr>
          <p:nvPr/>
        </p:nvSpPr>
        <p:spPr bwMode="auto">
          <a:xfrm>
            <a:off x="1436688" y="253206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181259" name="Rectangle 11"/>
          <p:cNvSpPr>
            <a:spLocks noChangeArrowheads="1"/>
          </p:cNvSpPr>
          <p:nvPr/>
        </p:nvSpPr>
        <p:spPr bwMode="auto">
          <a:xfrm>
            <a:off x="6526213" y="253206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4" name="Group 13"/>
          <p:cNvGrpSpPr>
            <a:grpSpLocks/>
          </p:cNvGrpSpPr>
          <p:nvPr/>
        </p:nvGrpSpPr>
        <p:grpSpPr bwMode="auto">
          <a:xfrm>
            <a:off x="395288" y="2195513"/>
            <a:ext cx="1320800" cy="949325"/>
            <a:chOff x="249" y="1296"/>
            <a:chExt cx="832" cy="598"/>
          </a:xfrm>
        </p:grpSpPr>
        <p:sp>
          <p:nvSpPr>
            <p:cNvPr id="3688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688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16"/>
          <p:cNvGrpSpPr>
            <a:grpSpLocks/>
          </p:cNvGrpSpPr>
          <p:nvPr/>
        </p:nvGrpSpPr>
        <p:grpSpPr bwMode="auto">
          <a:xfrm>
            <a:off x="7223125" y="2203450"/>
            <a:ext cx="1381125" cy="939800"/>
            <a:chOff x="4550" y="1301"/>
            <a:chExt cx="870" cy="592"/>
          </a:xfrm>
        </p:grpSpPr>
        <p:sp>
          <p:nvSpPr>
            <p:cNvPr id="36880"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6881"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6873"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6876"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6877"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6878"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28" name="矩形 27"/>
          <p:cNvSpPr/>
          <p:nvPr/>
        </p:nvSpPr>
        <p:spPr>
          <a:xfrm>
            <a:off x="0" y="4549775"/>
            <a:ext cx="9144000" cy="2308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buFont typeface="Wingdings" pitchFamily="2" charset="2"/>
              <a:buChar char="p"/>
              <a:defRPr/>
            </a:pPr>
            <a:r>
              <a:rPr lang="en-US" altLang="zh-CN" sz="2400" b="1" i="1" u="sng" dirty="0">
                <a:solidFill>
                  <a:srgbClr val="006600"/>
                </a:solidFill>
              </a:rPr>
              <a:t>The First Handshake</a:t>
            </a:r>
          </a:p>
          <a:p>
            <a:pPr marL="685800" lvl="1" indent="-214313">
              <a:buClr>
                <a:schemeClr val="accent2"/>
              </a:buClr>
              <a:buFont typeface="Wingdings" pitchFamily="2" charset="2"/>
              <a:buChar char="n"/>
              <a:defRPr/>
            </a:pPr>
            <a:r>
              <a:rPr lang="en-US" altLang="zh-CN" sz="2400" dirty="0"/>
              <a:t>Server: executes LISTEN</a:t>
            </a:r>
            <a:r>
              <a:rPr lang="zh-CN" altLang="en-US" sz="2400" dirty="0"/>
              <a:t> </a:t>
            </a:r>
            <a:r>
              <a:rPr lang="en-US" altLang="zh-CN" sz="2400" dirty="0"/>
              <a:t>and ACCEPT primitive, and monitors passively</a:t>
            </a:r>
          </a:p>
          <a:p>
            <a:pPr marL="685800" lvl="1" indent="-214313">
              <a:buClr>
                <a:schemeClr val="accent2"/>
              </a:buClr>
              <a:buFont typeface="Wingdings" pitchFamily="2" charset="2"/>
              <a:buChar char="n"/>
              <a:defRPr/>
            </a:pPr>
            <a:r>
              <a:rPr lang="en-US" altLang="zh-CN" sz="2400" dirty="0"/>
              <a:t>Client: executes CONNECT primitive</a:t>
            </a:r>
            <a:r>
              <a:rPr lang="zh-CN" altLang="en-US" sz="2400" dirty="0"/>
              <a:t>, </a:t>
            </a:r>
            <a:r>
              <a:rPr lang="en-US" altLang="zh-CN" sz="2400" dirty="0"/>
              <a:t>generate a TCP segment with SYN</a:t>
            </a:r>
            <a:r>
              <a:rPr lang="zh-CN" altLang="en-US" sz="2400" dirty="0"/>
              <a:t>=1 </a:t>
            </a:r>
            <a:r>
              <a:rPr lang="en-US" altLang="zh-CN" sz="2400" dirty="0"/>
              <a:t>and ACK</a:t>
            </a:r>
            <a:r>
              <a:rPr lang="zh-CN" altLang="en-US" sz="2400" dirty="0"/>
              <a:t>=0,</a:t>
            </a:r>
            <a:r>
              <a:rPr lang="en-US" altLang="zh-CN" sz="2400" dirty="0"/>
              <a:t>which stands for connection request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childTnLst>
                          </p:cTn>
                        </p:par>
                        <p:par>
                          <p:cTn id="13" fill="hold" nodeType="afterGroup">
                            <p:stCondLst>
                              <p:cond delay="1000"/>
                            </p:stCondLst>
                            <p:childTnLst>
                              <p:par>
                                <p:cTn id="14" presetID="22" presetClass="entr" presetSubtype="8" fill="hold" nodeType="afterEffect">
                                  <p:stCondLst>
                                    <p:cond delay="200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2339975" y="2997200"/>
            <a:ext cx="4248150" cy="3441700"/>
            <a:chOff x="1474" y="1888"/>
            <a:chExt cx="2676" cy="2432"/>
          </a:xfrm>
        </p:grpSpPr>
        <p:sp>
          <p:nvSpPr>
            <p:cNvPr id="37913"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7914"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7891" name="Group 6"/>
          <p:cNvGrpSpPr>
            <a:grpSpLocks/>
          </p:cNvGrpSpPr>
          <p:nvPr/>
        </p:nvGrpSpPr>
        <p:grpSpPr bwMode="auto">
          <a:xfrm>
            <a:off x="2413000" y="2982913"/>
            <a:ext cx="4111625" cy="823912"/>
            <a:chOff x="1520" y="1879"/>
            <a:chExt cx="2590" cy="519"/>
          </a:xfrm>
        </p:grpSpPr>
        <p:sp>
          <p:nvSpPr>
            <p:cNvPr id="37911" name="Rectangle 7"/>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7912" name="Line 8"/>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26"/>
          <p:cNvGrpSpPr>
            <a:grpSpLocks/>
          </p:cNvGrpSpPr>
          <p:nvPr/>
        </p:nvGrpSpPr>
        <p:grpSpPr bwMode="auto">
          <a:xfrm>
            <a:off x="2344738" y="3881438"/>
            <a:ext cx="4179887" cy="801687"/>
            <a:chOff x="1477" y="2445"/>
            <a:chExt cx="2633" cy="505"/>
          </a:xfrm>
        </p:grpSpPr>
        <p:sp>
          <p:nvSpPr>
            <p:cNvPr id="37909" name="Line 27"/>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Rectangle 28"/>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30" name="Rectangle 3"/>
          <p:cNvSpPr txBox="1">
            <a:spLocks noChangeArrowheads="1"/>
          </p:cNvSpPr>
          <p:nvPr/>
        </p:nvSpPr>
        <p:spPr>
          <a:xfrm>
            <a:off x="0" y="4714875"/>
            <a:ext cx="9144000" cy="2143125"/>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indent="-469900">
              <a:lnSpc>
                <a:spcPct val="90000"/>
              </a:lnSpc>
              <a:spcBef>
                <a:spcPct val="20000"/>
              </a:spcBef>
              <a:buClr>
                <a:schemeClr val="accent2"/>
              </a:buClr>
              <a:buFont typeface="Wingdings" pitchFamily="2" charset="2"/>
              <a:buChar char="o"/>
              <a:defRPr/>
            </a:pPr>
            <a:r>
              <a:rPr lang="en-US" altLang="zh-CN" sz="2000" b="1" i="1" u="sng" kern="0" dirty="0">
                <a:solidFill>
                  <a:srgbClr val="006600"/>
                </a:solidFill>
              </a:rPr>
              <a:t>The Second Handshake </a:t>
            </a:r>
          </a:p>
          <a:p>
            <a:pPr marL="927100" lvl="1" indent="-469900">
              <a:lnSpc>
                <a:spcPct val="90000"/>
              </a:lnSpc>
              <a:spcBef>
                <a:spcPct val="20000"/>
              </a:spcBef>
              <a:buClr>
                <a:schemeClr val="accent2"/>
              </a:buClr>
              <a:buFont typeface="Wingdings" pitchFamily="2" charset="2"/>
              <a:buChar char="o"/>
              <a:defRPr/>
            </a:pPr>
            <a:r>
              <a:rPr lang="en-US" altLang="zh-CN" sz="2000" kern="0" dirty="0">
                <a:solidFill>
                  <a:schemeClr val="tx1"/>
                </a:solidFill>
              </a:rPr>
              <a:t>Server checks if exists service process monitoring the port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none process, answer a TCP segment with RST=1</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exists process, decides to reject or to accept the request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accept the connection request, send a segment with SYN=1 and ACK=1</a:t>
            </a:r>
          </a:p>
        </p:txBody>
      </p:sp>
      <p:sp>
        <p:nvSpPr>
          <p:cNvPr id="31"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2"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5" name="Group 13"/>
          <p:cNvGrpSpPr>
            <a:grpSpLocks/>
          </p:cNvGrpSpPr>
          <p:nvPr/>
        </p:nvGrpSpPr>
        <p:grpSpPr bwMode="auto">
          <a:xfrm>
            <a:off x="395288" y="2195513"/>
            <a:ext cx="1320800" cy="949325"/>
            <a:chOff x="249" y="1296"/>
            <a:chExt cx="832" cy="598"/>
          </a:xfrm>
        </p:grpSpPr>
        <p:sp>
          <p:nvSpPr>
            <p:cNvPr id="3790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790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16"/>
          <p:cNvGrpSpPr>
            <a:grpSpLocks/>
          </p:cNvGrpSpPr>
          <p:nvPr/>
        </p:nvGrpSpPr>
        <p:grpSpPr bwMode="auto">
          <a:xfrm>
            <a:off x="7223125" y="2203450"/>
            <a:ext cx="1381125" cy="939800"/>
            <a:chOff x="4550" y="1301"/>
            <a:chExt cx="870" cy="592"/>
          </a:xfrm>
        </p:grpSpPr>
        <p:sp>
          <p:nvSpPr>
            <p:cNvPr id="37905"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7906"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89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7901"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7902"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7903"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37904" name="Rectangle 5"/>
          <p:cNvSpPr>
            <a:spLocks noGrp="1" noChangeArrowheads="1"/>
          </p:cNvSpPr>
          <p:nvPr>
            <p:ph type="title"/>
          </p:nvPr>
        </p:nvSpPr>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2" name="Rectangle 4"/>
          <p:cNvSpPr>
            <a:spLocks noChangeArrowheads="1"/>
          </p:cNvSpPr>
          <p:nvPr/>
        </p:nvSpPr>
        <p:spPr bwMode="auto">
          <a:xfrm>
            <a:off x="571500" y="1773238"/>
            <a:ext cx="8429625" cy="3816350"/>
          </a:xfrm>
          <a:prstGeom prst="rect">
            <a:avLst/>
          </a:prstGeom>
          <a:noFill/>
          <a:ln w="9525">
            <a:noFill/>
            <a:miter lim="800000"/>
            <a:headEnd/>
            <a:tailEnd/>
          </a:ln>
        </p:spPr>
        <p:txBody>
          <a:bodyPr>
            <a:spAutoFit/>
          </a:bodyPr>
          <a:lstStyle/>
          <a:p>
            <a:pPr marL="238125" indent="-238125"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Layer 4 performs multiple functions: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segmenting upper-layer application data</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establishing end-to-end operations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 sending segments from one end host to another</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u="sng" dirty="0">
                <a:solidFill>
                  <a:srgbClr val="006600"/>
                </a:solidFill>
                <a:latin typeface="Arial" pitchFamily="34" charset="0"/>
                <a:cs typeface="Arial" pitchFamily="34" charset="0"/>
              </a:rPr>
              <a:t>Flow control </a:t>
            </a:r>
            <a:r>
              <a:rPr lang="en-US" altLang="zh-CN" sz="2400" dirty="0">
                <a:solidFill>
                  <a:srgbClr val="006600"/>
                </a:solidFill>
                <a:latin typeface="Arial" pitchFamily="34" charset="0"/>
                <a:cs typeface="Arial" pitchFamily="34" charset="0"/>
              </a:rPr>
              <a:t>and </a:t>
            </a:r>
            <a:r>
              <a:rPr lang="en-US" altLang="zh-CN" sz="2400" u="sng" dirty="0">
                <a:solidFill>
                  <a:srgbClr val="006600"/>
                </a:solidFill>
                <a:latin typeface="Arial" pitchFamily="34" charset="0"/>
                <a:cs typeface="Arial" pitchFamily="34" charset="0"/>
              </a:rPr>
              <a:t>reliability</a:t>
            </a:r>
            <a:endParaRPr lang="en-US" altLang="zh-CN" sz="2400" dirty="0">
              <a:solidFill>
                <a:srgbClr val="006600"/>
              </a:solidFill>
              <a:latin typeface="Arial" pitchFamily="34" charset="0"/>
              <a:cs typeface="Arial" pitchFamily="34" charset="0"/>
            </a:endParaRP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solidFill>
                  <a:srgbClr val="006600"/>
                </a:solidFill>
                <a:latin typeface="Arial" pitchFamily="34" charset="0"/>
                <a:cs typeface="Arial" pitchFamily="34" charset="0"/>
              </a:rPr>
              <a:t>can be compared to talking to a foreigner.</a:t>
            </a: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cs typeface="Arial" pitchFamily="34" charset="0"/>
              </a:rPr>
              <a:t>Often you would ask the foreigner to </a:t>
            </a:r>
            <a:r>
              <a:rPr lang="en-US" altLang="zh-CN" sz="2400" u="sng" dirty="0">
                <a:solidFill>
                  <a:srgbClr val="006600"/>
                </a:solidFill>
                <a:latin typeface="Arial" pitchFamily="34" charset="0"/>
                <a:cs typeface="Arial" pitchFamily="34" charset="0"/>
              </a:rPr>
              <a:t>repeat his/her words (reliability) </a:t>
            </a:r>
            <a:r>
              <a:rPr lang="en-US" altLang="zh-CN" sz="2400" dirty="0">
                <a:latin typeface="Arial" pitchFamily="34" charset="0"/>
                <a:cs typeface="Arial" pitchFamily="34" charset="0"/>
              </a:rPr>
              <a:t>and </a:t>
            </a:r>
            <a:r>
              <a:rPr lang="en-US" altLang="zh-CN" sz="2400" u="sng" dirty="0">
                <a:solidFill>
                  <a:srgbClr val="006600"/>
                </a:solidFill>
                <a:latin typeface="Arial" pitchFamily="34" charset="0"/>
                <a:cs typeface="Arial" pitchFamily="34" charset="0"/>
              </a:rPr>
              <a:t>to speak slowly (flow control)</a:t>
            </a:r>
          </a:p>
        </p:txBody>
      </p:sp>
      <p:sp>
        <p:nvSpPr>
          <p:cNvPr id="11267" name="Rectangle 5"/>
          <p:cNvSpPr>
            <a:spLocks noGrp="1" noChangeArrowheads="1"/>
          </p:cNvSpPr>
          <p:nvPr>
            <p:ph type="title" idx="4294967295"/>
          </p:nvPr>
        </p:nvSpPr>
        <p:spPr>
          <a:xfrm>
            <a:off x="611188" y="333375"/>
            <a:ext cx="7793037" cy="1143000"/>
          </a:xfrm>
        </p:spPr>
        <p:txBody>
          <a:bodyPr/>
          <a:lstStyle/>
          <a:p>
            <a:pPr eaLnBrk="1" hangingPunct="1"/>
            <a:r>
              <a:rPr lang="en-US" altLang="zh-CN" sz="3200" smtClean="0"/>
              <a:t>OSI Layer 4: Transport Layer</a:t>
            </a:r>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3412">
                                            <p:txEl>
                                              <p:pRg st="0" end="0"/>
                                            </p:txEl>
                                          </p:spTgt>
                                        </p:tgtEl>
                                        <p:attrNameLst>
                                          <p:attrName>style.visibility</p:attrName>
                                        </p:attrNameLst>
                                      </p:cBhvr>
                                      <p:to>
                                        <p:strVal val="visible"/>
                                      </p:to>
                                    </p:set>
                                    <p:anim calcmode="lin" valueType="num">
                                      <p:cBhvr additive="base">
                                        <p:cTn id="7" dur="500" fill="hold"/>
                                        <p:tgtEl>
                                          <p:spTgt spid="913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34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3412">
                                            <p:txEl>
                                              <p:pRg st="1" end="1"/>
                                            </p:txEl>
                                          </p:spTgt>
                                        </p:tgtEl>
                                        <p:attrNameLst>
                                          <p:attrName>style.visibility</p:attrName>
                                        </p:attrNameLst>
                                      </p:cBhvr>
                                      <p:to>
                                        <p:strVal val="visible"/>
                                      </p:to>
                                    </p:set>
                                    <p:anim calcmode="lin" valueType="num">
                                      <p:cBhvr additive="base">
                                        <p:cTn id="13" dur="500" fill="hold"/>
                                        <p:tgtEl>
                                          <p:spTgt spid="9134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34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3412">
                                            <p:txEl>
                                              <p:pRg st="2" end="2"/>
                                            </p:txEl>
                                          </p:spTgt>
                                        </p:tgtEl>
                                        <p:attrNameLst>
                                          <p:attrName>style.visibility</p:attrName>
                                        </p:attrNameLst>
                                      </p:cBhvr>
                                      <p:to>
                                        <p:strVal val="visible"/>
                                      </p:to>
                                    </p:set>
                                    <p:anim calcmode="lin" valueType="num">
                                      <p:cBhvr additive="base">
                                        <p:cTn id="19" dur="500" fill="hold"/>
                                        <p:tgtEl>
                                          <p:spTgt spid="9134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34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3412">
                                            <p:txEl>
                                              <p:pRg st="3" end="3"/>
                                            </p:txEl>
                                          </p:spTgt>
                                        </p:tgtEl>
                                        <p:attrNameLst>
                                          <p:attrName>style.visibility</p:attrName>
                                        </p:attrNameLst>
                                      </p:cBhvr>
                                      <p:to>
                                        <p:strVal val="visible"/>
                                      </p:to>
                                    </p:set>
                                    <p:anim calcmode="lin" valueType="num">
                                      <p:cBhvr additive="base">
                                        <p:cTn id="25" dur="500" fill="hold"/>
                                        <p:tgtEl>
                                          <p:spTgt spid="9134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34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13412">
                                            <p:txEl>
                                              <p:pRg st="4" end="4"/>
                                            </p:txEl>
                                          </p:spTgt>
                                        </p:tgtEl>
                                        <p:attrNameLst>
                                          <p:attrName>style.visibility</p:attrName>
                                        </p:attrNameLst>
                                      </p:cBhvr>
                                      <p:to>
                                        <p:strVal val="visible"/>
                                      </p:to>
                                    </p:set>
                                    <p:anim calcmode="lin" valueType="num">
                                      <p:cBhvr additive="base">
                                        <p:cTn id="31" dur="500" fill="hold"/>
                                        <p:tgtEl>
                                          <p:spTgt spid="91341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13412">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13412">
                                            <p:txEl>
                                              <p:pRg st="5" end="5"/>
                                            </p:txEl>
                                          </p:spTgt>
                                        </p:tgtEl>
                                        <p:attrNameLst>
                                          <p:attrName>style.visibility</p:attrName>
                                        </p:attrNameLst>
                                      </p:cBhvr>
                                      <p:to>
                                        <p:strVal val="visible"/>
                                      </p:to>
                                    </p:set>
                                    <p:anim calcmode="lin" valueType="num">
                                      <p:cBhvr additive="base">
                                        <p:cTn id="35" dur="500" fill="hold"/>
                                        <p:tgtEl>
                                          <p:spTgt spid="913412">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13412">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13412">
                                            <p:txEl>
                                              <p:pRg st="6" end="6"/>
                                            </p:txEl>
                                          </p:spTgt>
                                        </p:tgtEl>
                                        <p:attrNameLst>
                                          <p:attrName>style.visibility</p:attrName>
                                        </p:attrNameLst>
                                      </p:cBhvr>
                                      <p:to>
                                        <p:strVal val="visible"/>
                                      </p:to>
                                    </p:set>
                                    <p:anim calcmode="lin" valueType="num">
                                      <p:cBhvr additive="base">
                                        <p:cTn id="39" dur="500" fill="hold"/>
                                        <p:tgtEl>
                                          <p:spTgt spid="913412">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134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2" grpId="0" build="p" bldLvl="3"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2339975" y="2997200"/>
            <a:ext cx="4248150" cy="3441700"/>
            <a:chOff x="1474" y="1888"/>
            <a:chExt cx="2676" cy="2432"/>
          </a:xfrm>
        </p:grpSpPr>
        <p:sp>
          <p:nvSpPr>
            <p:cNvPr id="38940"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8941"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8915" name="Group 5"/>
          <p:cNvGrpSpPr>
            <a:grpSpLocks/>
          </p:cNvGrpSpPr>
          <p:nvPr/>
        </p:nvGrpSpPr>
        <p:grpSpPr bwMode="auto">
          <a:xfrm>
            <a:off x="2413000" y="2982913"/>
            <a:ext cx="4111625" cy="823912"/>
            <a:chOff x="1520" y="1879"/>
            <a:chExt cx="2590" cy="519"/>
          </a:xfrm>
        </p:grpSpPr>
        <p:sp>
          <p:nvSpPr>
            <p:cNvPr id="38938" name="Rectangle 6"/>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8939" name="Line 7"/>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8"/>
          <p:cNvGrpSpPr>
            <a:grpSpLocks/>
          </p:cNvGrpSpPr>
          <p:nvPr/>
        </p:nvGrpSpPr>
        <p:grpSpPr bwMode="auto">
          <a:xfrm>
            <a:off x="2413000" y="4756150"/>
            <a:ext cx="4111625" cy="800100"/>
            <a:chOff x="1520" y="2996"/>
            <a:chExt cx="2590" cy="504"/>
          </a:xfrm>
        </p:grpSpPr>
        <p:sp>
          <p:nvSpPr>
            <p:cNvPr id="38936" name="Rectangle 9"/>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38937" name="Line 10"/>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17" name="Group 27"/>
          <p:cNvGrpSpPr>
            <a:grpSpLocks/>
          </p:cNvGrpSpPr>
          <p:nvPr/>
        </p:nvGrpSpPr>
        <p:grpSpPr bwMode="auto">
          <a:xfrm>
            <a:off x="2344738" y="3881438"/>
            <a:ext cx="4179887" cy="801687"/>
            <a:chOff x="1477" y="2445"/>
            <a:chExt cx="2633" cy="505"/>
          </a:xfrm>
        </p:grpSpPr>
        <p:sp>
          <p:nvSpPr>
            <p:cNvPr id="38934" name="Line 28"/>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5" name="Rectangle 29"/>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31" name="内容占位符 2"/>
          <p:cNvSpPr txBox="1">
            <a:spLocks/>
          </p:cNvSpPr>
          <p:nvPr/>
        </p:nvSpPr>
        <p:spPr>
          <a:xfrm>
            <a:off x="0" y="5643563"/>
            <a:ext cx="9144000" cy="1214437"/>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lvl="1" indent="-469900" eaLnBrk="0" hangingPunct="0">
              <a:spcBef>
                <a:spcPct val="20000"/>
              </a:spcBef>
              <a:buClr>
                <a:schemeClr val="accent2"/>
              </a:buClr>
              <a:buFont typeface="Wingdings" pitchFamily="2" charset="2"/>
              <a:buChar char="o"/>
              <a:defRPr/>
            </a:pPr>
            <a:r>
              <a:rPr lang="en-US" altLang="zh-CN" sz="2000" b="1" i="1" kern="0" dirty="0">
                <a:solidFill>
                  <a:srgbClr val="006600"/>
                </a:solidFill>
              </a:rPr>
              <a:t>The Third Handshake</a:t>
            </a:r>
            <a:endParaRPr lang="en-US" altLang="zh-CN" sz="2000" kern="0" dirty="0">
              <a:solidFill>
                <a:schemeClr val="tx1"/>
              </a:solidFill>
            </a:endParaRPr>
          </a:p>
          <a:p>
            <a:pPr marL="927100" lvl="2" indent="-469900" eaLnBrk="0" hangingPunct="0">
              <a:spcBef>
                <a:spcPct val="20000"/>
              </a:spcBef>
              <a:buClr>
                <a:schemeClr val="accent2"/>
              </a:buClr>
              <a:buFont typeface="Wingdings" pitchFamily="2" charset="2"/>
              <a:buChar char="n"/>
              <a:defRPr/>
            </a:pPr>
            <a:r>
              <a:rPr lang="en-US" altLang="zh-CN" sz="2000" kern="0" dirty="0">
                <a:solidFill>
                  <a:schemeClr val="tx1"/>
                </a:solidFill>
              </a:rPr>
              <a:t>The client sends a segment with SYN=0 and ACK=1</a:t>
            </a:r>
            <a:r>
              <a:rPr lang="zh-CN" altLang="en-US" sz="2000" kern="0" dirty="0">
                <a:solidFill>
                  <a:schemeClr val="tx1"/>
                </a:solidFill>
              </a:rPr>
              <a:t> </a:t>
            </a:r>
            <a:r>
              <a:rPr lang="en-US" altLang="zh-CN" sz="2000" kern="0" dirty="0">
                <a:solidFill>
                  <a:schemeClr val="tx1"/>
                </a:solidFill>
              </a:rPr>
              <a:t>to acknowledge the connection </a:t>
            </a:r>
            <a:endParaRPr lang="zh-CN" altLang="en-US" sz="2000" kern="0" dirty="0">
              <a:solidFill>
                <a:schemeClr val="tx1"/>
              </a:solidFill>
            </a:endParaRPr>
          </a:p>
          <a:p>
            <a:pPr marL="469900" indent="-469900" eaLnBrk="0" hangingPunct="0">
              <a:spcBef>
                <a:spcPct val="20000"/>
              </a:spcBef>
              <a:buClr>
                <a:schemeClr val="accent2"/>
              </a:buClr>
              <a:buFont typeface="Wingdings" pitchFamily="2" charset="2"/>
              <a:buChar char="o"/>
              <a:defRPr/>
            </a:pPr>
            <a:endParaRPr lang="zh-CN" altLang="en-US" sz="2000" kern="0" dirty="0">
              <a:solidFill>
                <a:schemeClr val="tx1"/>
              </a:solidFill>
            </a:endParaRPr>
          </a:p>
        </p:txBody>
      </p:sp>
      <p:sp>
        <p:nvSpPr>
          <p:cNvPr id="32"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3"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6" name="Group 13"/>
          <p:cNvGrpSpPr>
            <a:grpSpLocks/>
          </p:cNvGrpSpPr>
          <p:nvPr/>
        </p:nvGrpSpPr>
        <p:grpSpPr bwMode="auto">
          <a:xfrm>
            <a:off x="395288" y="2195513"/>
            <a:ext cx="1320800" cy="949325"/>
            <a:chOff x="249" y="1296"/>
            <a:chExt cx="832" cy="598"/>
          </a:xfrm>
        </p:grpSpPr>
        <p:sp>
          <p:nvSpPr>
            <p:cNvPr id="3893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893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 name="Group 16"/>
          <p:cNvGrpSpPr>
            <a:grpSpLocks/>
          </p:cNvGrpSpPr>
          <p:nvPr/>
        </p:nvGrpSpPr>
        <p:grpSpPr bwMode="auto">
          <a:xfrm>
            <a:off x="7223125" y="2203450"/>
            <a:ext cx="1381125" cy="939800"/>
            <a:chOff x="4550" y="1301"/>
            <a:chExt cx="870" cy="592"/>
          </a:xfrm>
        </p:grpSpPr>
        <p:sp>
          <p:nvSpPr>
            <p:cNvPr id="38930"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8931"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8923"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8926"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8927"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8928"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38929"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339975" y="2997200"/>
            <a:ext cx="4248150" cy="3441700"/>
            <a:chOff x="1474" y="1888"/>
            <a:chExt cx="2676" cy="2432"/>
          </a:xfrm>
        </p:grpSpPr>
        <p:sp>
          <p:nvSpPr>
            <p:cNvPr id="39967"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9968"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9939" name="Group 5"/>
          <p:cNvGrpSpPr>
            <a:grpSpLocks/>
          </p:cNvGrpSpPr>
          <p:nvPr/>
        </p:nvGrpSpPr>
        <p:grpSpPr bwMode="auto">
          <a:xfrm>
            <a:off x="2413000" y="2982913"/>
            <a:ext cx="4111625" cy="823912"/>
            <a:chOff x="1520" y="1879"/>
            <a:chExt cx="2590" cy="519"/>
          </a:xfrm>
        </p:grpSpPr>
        <p:sp>
          <p:nvSpPr>
            <p:cNvPr id="39965" name="Rectangle 6"/>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39966" name="Line 7"/>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940" name="Group 8"/>
          <p:cNvGrpSpPr>
            <a:grpSpLocks/>
          </p:cNvGrpSpPr>
          <p:nvPr/>
        </p:nvGrpSpPr>
        <p:grpSpPr bwMode="auto">
          <a:xfrm>
            <a:off x="2413000" y="4756150"/>
            <a:ext cx="4111625" cy="800100"/>
            <a:chOff x="1520" y="2996"/>
            <a:chExt cx="2590" cy="504"/>
          </a:xfrm>
        </p:grpSpPr>
        <p:sp>
          <p:nvSpPr>
            <p:cNvPr id="39963" name="Rectangle 9"/>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39964" name="Line 10"/>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5"/>
          <p:cNvGrpSpPr>
            <a:grpSpLocks/>
          </p:cNvGrpSpPr>
          <p:nvPr/>
        </p:nvGrpSpPr>
        <p:grpSpPr bwMode="auto">
          <a:xfrm>
            <a:off x="3000375" y="5572125"/>
            <a:ext cx="3000375" cy="366713"/>
            <a:chOff x="2088" y="3679"/>
            <a:chExt cx="1494" cy="231"/>
          </a:xfrm>
        </p:grpSpPr>
        <p:sp>
          <p:nvSpPr>
            <p:cNvPr id="39961" name="AutoShape 16"/>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p>
              <a:endParaRPr lang="zh-CN" altLang="en-US"/>
            </a:p>
          </p:txBody>
        </p:sp>
        <p:sp>
          <p:nvSpPr>
            <p:cNvPr id="39962" name="Rectangle 17"/>
            <p:cNvSpPr>
              <a:spLocks noChangeArrowheads="1"/>
            </p:cNvSpPr>
            <p:nvPr/>
          </p:nvSpPr>
          <p:spPr bwMode="auto">
            <a:xfrm>
              <a:off x="2462" y="3679"/>
              <a:ext cx="800"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grpSp>
      <p:grpSp>
        <p:nvGrpSpPr>
          <p:cNvPr id="39942" name="Group 30"/>
          <p:cNvGrpSpPr>
            <a:grpSpLocks/>
          </p:cNvGrpSpPr>
          <p:nvPr/>
        </p:nvGrpSpPr>
        <p:grpSpPr bwMode="auto">
          <a:xfrm>
            <a:off x="2344738" y="3881438"/>
            <a:ext cx="4179887" cy="801687"/>
            <a:chOff x="1477" y="2445"/>
            <a:chExt cx="2633" cy="505"/>
          </a:xfrm>
        </p:grpSpPr>
        <p:sp>
          <p:nvSpPr>
            <p:cNvPr id="39959" name="Line 31"/>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0" name="Rectangle 32"/>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187425" name="Text Box 33"/>
          <p:cNvSpPr txBox="1">
            <a:spLocks noChangeArrowheads="1"/>
          </p:cNvSpPr>
          <p:nvPr/>
        </p:nvSpPr>
        <p:spPr bwMode="auto">
          <a:xfrm>
            <a:off x="285750" y="5988050"/>
            <a:ext cx="8643938" cy="75723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a:lnSpc>
                <a:spcPct val="90000"/>
              </a:lnSpc>
              <a:buClr>
                <a:schemeClr val="accent6"/>
              </a:buClr>
              <a:buFont typeface="Wingdings" pitchFamily="2" charset="2"/>
              <a:buChar char="p"/>
              <a:defRPr/>
            </a:pPr>
            <a:r>
              <a:rPr lang="en-US" altLang="zh-CN" sz="2400" dirty="0">
                <a:solidFill>
                  <a:schemeClr val="tx1"/>
                </a:solidFill>
                <a:ea typeface="黑体" pitchFamily="2" charset="-122"/>
              </a:rPr>
              <a:t>When the server receives the acknowledgement, it informs the upper layer applications </a:t>
            </a:r>
            <a:endParaRPr lang="zh-CN" altLang="en-US" sz="2400" dirty="0">
              <a:solidFill>
                <a:schemeClr val="tx1"/>
              </a:solidFill>
              <a:ea typeface="黑体" pitchFamily="2" charset="-122"/>
            </a:endParaRPr>
          </a:p>
        </p:txBody>
      </p:sp>
      <p:sp>
        <p:nvSpPr>
          <p:cNvPr id="39944" name="Rectangle 5"/>
          <p:cNvSpPr>
            <a:spLocks noGrp="1" noChangeArrowheads="1"/>
          </p:cNvSpPr>
          <p:nvPr>
            <p:ph type="title"/>
          </p:nvPr>
        </p:nvSpPr>
        <p:spPr>
          <a:xfrm>
            <a:off x="642938" y="857250"/>
            <a:ext cx="7500937" cy="601663"/>
          </a:xfrm>
        </p:spPr>
        <p:txBody>
          <a:bodyPr/>
          <a:lstStyle/>
          <a:p>
            <a:r>
              <a:rPr lang="en-US" altLang="zh-CN" sz="3600" smtClean="0"/>
              <a:t/>
            </a:r>
            <a:br>
              <a:rPr lang="en-US" altLang="zh-CN" sz="3600" smtClean="0"/>
            </a:br>
            <a:r>
              <a:rPr lang="en-US" altLang="zh-CN" sz="3600" smtClean="0"/>
              <a:t>TCP: Establish Connection</a:t>
            </a:r>
            <a:endParaRPr lang="zh-CN" altLang="en-US" sz="3600" smtClean="0"/>
          </a:p>
        </p:txBody>
      </p:sp>
      <p:sp>
        <p:nvSpPr>
          <p:cNvPr id="35"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6"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7" name="Group 13"/>
          <p:cNvGrpSpPr>
            <a:grpSpLocks/>
          </p:cNvGrpSpPr>
          <p:nvPr/>
        </p:nvGrpSpPr>
        <p:grpSpPr bwMode="auto">
          <a:xfrm>
            <a:off x="395288" y="2195513"/>
            <a:ext cx="1320800" cy="949325"/>
            <a:chOff x="249" y="1296"/>
            <a:chExt cx="832" cy="598"/>
          </a:xfrm>
        </p:grpSpPr>
        <p:sp>
          <p:nvSpPr>
            <p:cNvPr id="3995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3995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 name="Group 16"/>
          <p:cNvGrpSpPr>
            <a:grpSpLocks/>
          </p:cNvGrpSpPr>
          <p:nvPr/>
        </p:nvGrpSpPr>
        <p:grpSpPr bwMode="auto">
          <a:xfrm>
            <a:off x="7223125" y="2203450"/>
            <a:ext cx="1381125" cy="939800"/>
            <a:chOff x="4550" y="1301"/>
            <a:chExt cx="870" cy="592"/>
          </a:xfrm>
        </p:grpSpPr>
        <p:sp>
          <p:nvSpPr>
            <p:cNvPr id="39955"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39956"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9949"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39952"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39953"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39954"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425575" y="3005138"/>
            <a:ext cx="6086475" cy="3205162"/>
            <a:chOff x="898" y="1893"/>
            <a:chExt cx="3834" cy="2019"/>
          </a:xfrm>
        </p:grpSpPr>
        <p:grpSp>
          <p:nvGrpSpPr>
            <p:cNvPr id="40990" name="Group 3"/>
            <p:cNvGrpSpPr>
              <a:grpSpLocks/>
            </p:cNvGrpSpPr>
            <p:nvPr/>
          </p:nvGrpSpPr>
          <p:grpSpPr bwMode="auto">
            <a:xfrm>
              <a:off x="899" y="1935"/>
              <a:ext cx="622" cy="1048"/>
              <a:chOff x="899" y="1935"/>
              <a:chExt cx="622" cy="1048"/>
            </a:xfrm>
          </p:grpSpPr>
          <p:sp>
            <p:nvSpPr>
              <p:cNvPr id="189444" name="Rectangle 4"/>
              <p:cNvSpPr>
                <a:spLocks noChangeArrowheads="1"/>
              </p:cNvSpPr>
              <p:nvPr/>
            </p:nvSpPr>
            <p:spPr bwMode="auto">
              <a:xfrm>
                <a:off x="899" y="1935"/>
                <a:ext cx="622" cy="1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8" name="Rectangle 5"/>
              <p:cNvSpPr>
                <a:spLocks noChangeArrowheads="1"/>
              </p:cNvSpPr>
              <p:nvPr/>
            </p:nvSpPr>
            <p:spPr bwMode="auto">
              <a:xfrm>
                <a:off x="972" y="2169"/>
                <a:ext cx="47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a:t>
                </a:r>
              </a:p>
              <a:p>
                <a:pPr algn="ctr" defTabSz="762000" eaLnBrk="0" hangingPunct="0"/>
                <a:r>
                  <a:rPr kumimoji="1" lang="en-US" altLang="zh-CN">
                    <a:solidFill>
                      <a:schemeClr val="folHlink"/>
                    </a:solidFill>
                    <a:latin typeface="Times New Roman" pitchFamily="18" charset="0"/>
                    <a:ea typeface="黑体" pitchFamily="2" charset="-122"/>
                  </a:rPr>
                  <a:t>SENT</a:t>
                </a:r>
              </a:p>
            </p:txBody>
          </p:sp>
        </p:grpSp>
        <p:grpSp>
          <p:nvGrpSpPr>
            <p:cNvPr id="40991" name="Group 6"/>
            <p:cNvGrpSpPr>
              <a:grpSpLocks/>
            </p:cNvGrpSpPr>
            <p:nvPr/>
          </p:nvGrpSpPr>
          <p:grpSpPr bwMode="auto">
            <a:xfrm>
              <a:off x="898" y="3013"/>
              <a:ext cx="626" cy="857"/>
              <a:chOff x="898" y="3013"/>
              <a:chExt cx="626" cy="857"/>
            </a:xfrm>
          </p:grpSpPr>
          <p:sp>
            <p:nvSpPr>
              <p:cNvPr id="189447" name="Rectangle 7"/>
              <p:cNvSpPr>
                <a:spLocks noChangeArrowheads="1"/>
              </p:cNvSpPr>
              <p:nvPr/>
            </p:nvSpPr>
            <p:spPr bwMode="auto">
              <a:xfrm>
                <a:off x="905" y="3013"/>
                <a:ext cx="609" cy="85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1006" name="Rectangle 8"/>
              <p:cNvSpPr>
                <a:spLocks noChangeArrowheads="1"/>
              </p:cNvSpPr>
              <p:nvPr/>
            </p:nvSpPr>
            <p:spPr bwMode="auto">
              <a:xfrm>
                <a:off x="898" y="3288"/>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ESTAB-</a:t>
                </a:r>
              </a:p>
              <a:p>
                <a:pPr defTabSz="762000" eaLnBrk="0" hangingPunct="0"/>
                <a:r>
                  <a:rPr kumimoji="1" lang="en-US" altLang="zh-CN">
                    <a:solidFill>
                      <a:schemeClr val="folHlink"/>
                    </a:solidFill>
                    <a:latin typeface="Times New Roman" pitchFamily="18" charset="0"/>
                    <a:ea typeface="黑体" pitchFamily="2" charset="-122"/>
                  </a:rPr>
                  <a:t>LISHED</a:t>
                </a:r>
              </a:p>
            </p:txBody>
          </p:sp>
        </p:grpSp>
        <p:grpSp>
          <p:nvGrpSpPr>
            <p:cNvPr id="40992" name="Group 9"/>
            <p:cNvGrpSpPr>
              <a:grpSpLocks/>
            </p:cNvGrpSpPr>
            <p:nvPr/>
          </p:nvGrpSpPr>
          <p:grpSpPr bwMode="auto">
            <a:xfrm>
              <a:off x="4111" y="2430"/>
              <a:ext cx="621" cy="1064"/>
              <a:chOff x="4111" y="2430"/>
              <a:chExt cx="621" cy="1064"/>
            </a:xfrm>
          </p:grpSpPr>
          <p:sp>
            <p:nvSpPr>
              <p:cNvPr id="189450" name="Rectangle 10"/>
              <p:cNvSpPr>
                <a:spLocks noChangeArrowheads="1"/>
              </p:cNvSpPr>
              <p:nvPr/>
            </p:nvSpPr>
            <p:spPr bwMode="auto">
              <a:xfrm>
                <a:off x="4111" y="2430"/>
                <a:ext cx="621" cy="106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2" name="Rectangle 11"/>
              <p:cNvSpPr>
                <a:spLocks noChangeArrowheads="1"/>
              </p:cNvSpPr>
              <p:nvPr/>
            </p:nvSpPr>
            <p:spPr bwMode="auto">
              <a:xfrm>
                <a:off x="4164" y="2721"/>
                <a:ext cx="51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a:t>
                </a:r>
              </a:p>
              <a:p>
                <a:pPr algn="ctr" defTabSz="762000" eaLnBrk="0" hangingPunct="0"/>
                <a:r>
                  <a:rPr kumimoji="1" lang="en-US" altLang="zh-CN">
                    <a:solidFill>
                      <a:schemeClr val="folHlink"/>
                    </a:solidFill>
                    <a:latin typeface="Times New Roman" pitchFamily="18" charset="0"/>
                    <a:ea typeface="黑体" pitchFamily="2" charset="-122"/>
                  </a:rPr>
                  <a:t>RCVD</a:t>
                </a:r>
              </a:p>
            </p:txBody>
          </p:sp>
        </p:grpSp>
        <p:grpSp>
          <p:nvGrpSpPr>
            <p:cNvPr id="40993" name="Group 12"/>
            <p:cNvGrpSpPr>
              <a:grpSpLocks/>
            </p:cNvGrpSpPr>
            <p:nvPr/>
          </p:nvGrpSpPr>
          <p:grpSpPr bwMode="auto">
            <a:xfrm>
              <a:off x="4111" y="1893"/>
              <a:ext cx="621" cy="519"/>
              <a:chOff x="4111" y="1893"/>
              <a:chExt cx="621" cy="519"/>
            </a:xfrm>
          </p:grpSpPr>
          <p:sp>
            <p:nvSpPr>
              <p:cNvPr id="189453" name="Rectangle 13"/>
              <p:cNvSpPr>
                <a:spLocks noChangeArrowheads="1"/>
              </p:cNvSpPr>
              <p:nvPr/>
            </p:nvSpPr>
            <p:spPr bwMode="auto">
              <a:xfrm>
                <a:off x="4111" y="1893"/>
                <a:ext cx="621" cy="519"/>
              </a:xfrm>
              <a:prstGeom prst="rect">
                <a:avLst/>
              </a:prstGeom>
              <a:gradFill>
                <a:gsLst>
                  <a:gs pos="0">
                    <a:srgbClr val="DDEBCF"/>
                  </a:gs>
                  <a:gs pos="50000">
                    <a:srgbClr val="9CB86E"/>
                  </a:gs>
                  <a:gs pos="100000">
                    <a:srgbClr val="156B13"/>
                  </a:gs>
                </a:gsLst>
                <a:lin ang="5400000" scaled="0"/>
              </a:gra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41000" name="Rectangle 14"/>
              <p:cNvSpPr>
                <a:spLocks noChangeArrowheads="1"/>
              </p:cNvSpPr>
              <p:nvPr/>
            </p:nvSpPr>
            <p:spPr bwMode="auto">
              <a:xfrm>
                <a:off x="4118" y="2004"/>
                <a:ext cx="61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LISTEN</a:t>
                </a:r>
              </a:p>
            </p:txBody>
          </p:sp>
        </p:grpSp>
        <p:grpSp>
          <p:nvGrpSpPr>
            <p:cNvPr id="40994" name="Group 15"/>
            <p:cNvGrpSpPr>
              <a:grpSpLocks/>
            </p:cNvGrpSpPr>
            <p:nvPr/>
          </p:nvGrpSpPr>
          <p:grpSpPr bwMode="auto">
            <a:xfrm>
              <a:off x="4095" y="3510"/>
              <a:ext cx="630" cy="402"/>
              <a:chOff x="4095" y="3510"/>
              <a:chExt cx="630" cy="402"/>
            </a:xfrm>
          </p:grpSpPr>
          <p:sp>
            <p:nvSpPr>
              <p:cNvPr id="189456" name="Rectangle 16"/>
              <p:cNvSpPr>
                <a:spLocks noChangeArrowheads="1"/>
              </p:cNvSpPr>
              <p:nvPr/>
            </p:nvSpPr>
            <p:spPr bwMode="auto">
              <a:xfrm>
                <a:off x="4104" y="3510"/>
                <a:ext cx="621" cy="36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0998" name="Rectangle 17"/>
              <p:cNvSpPr>
                <a:spLocks noChangeArrowheads="1"/>
              </p:cNvSpPr>
              <p:nvPr/>
            </p:nvSpPr>
            <p:spPr bwMode="auto">
              <a:xfrm>
                <a:off x="4095" y="3510"/>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ESTAB-</a:t>
                </a:r>
              </a:p>
              <a:p>
                <a:pPr defTabSz="762000" eaLnBrk="0" hangingPunct="0"/>
                <a:r>
                  <a:rPr kumimoji="1" lang="en-US" altLang="zh-CN">
                    <a:solidFill>
                      <a:schemeClr val="folHlink"/>
                    </a:solidFill>
                    <a:latin typeface="Times New Roman" pitchFamily="18" charset="0"/>
                    <a:ea typeface="黑体" pitchFamily="2" charset="-122"/>
                  </a:rPr>
                  <a:t>LISHED</a:t>
                </a:r>
              </a:p>
            </p:txBody>
          </p:sp>
        </p:grpSp>
      </p:grpSp>
      <p:grpSp>
        <p:nvGrpSpPr>
          <p:cNvPr id="40963" name="Group 19"/>
          <p:cNvGrpSpPr>
            <a:grpSpLocks/>
          </p:cNvGrpSpPr>
          <p:nvPr/>
        </p:nvGrpSpPr>
        <p:grpSpPr bwMode="auto">
          <a:xfrm>
            <a:off x="2413000" y="2982913"/>
            <a:ext cx="4111625" cy="823912"/>
            <a:chOff x="1520" y="1879"/>
            <a:chExt cx="2590" cy="519"/>
          </a:xfrm>
        </p:grpSpPr>
        <p:sp>
          <p:nvSpPr>
            <p:cNvPr id="40988" name="Rectangle 20"/>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SYN = 1, seq = x</a:t>
              </a:r>
            </a:p>
          </p:txBody>
        </p:sp>
        <p:sp>
          <p:nvSpPr>
            <p:cNvPr id="40989" name="Line 21"/>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64" name="Group 22"/>
          <p:cNvGrpSpPr>
            <a:grpSpLocks/>
          </p:cNvGrpSpPr>
          <p:nvPr/>
        </p:nvGrpSpPr>
        <p:grpSpPr bwMode="auto">
          <a:xfrm>
            <a:off x="2413000" y="4756150"/>
            <a:ext cx="4111625" cy="800100"/>
            <a:chOff x="1520" y="2996"/>
            <a:chExt cx="2590" cy="504"/>
          </a:xfrm>
        </p:grpSpPr>
        <p:sp>
          <p:nvSpPr>
            <p:cNvPr id="40986" name="Rectangle 23"/>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x + 1, ack = y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40987" name="Line 24"/>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0965" name="Group 29"/>
          <p:cNvGrpSpPr>
            <a:grpSpLocks/>
          </p:cNvGrpSpPr>
          <p:nvPr/>
        </p:nvGrpSpPr>
        <p:grpSpPr bwMode="auto">
          <a:xfrm>
            <a:off x="3143250" y="5572125"/>
            <a:ext cx="2857500" cy="366713"/>
            <a:chOff x="2088" y="3679"/>
            <a:chExt cx="1494" cy="231"/>
          </a:xfrm>
        </p:grpSpPr>
        <p:sp>
          <p:nvSpPr>
            <p:cNvPr id="40984" name="AutoShape 30"/>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p>
              <a:endParaRPr lang="zh-CN" altLang="en-US"/>
            </a:p>
          </p:txBody>
        </p:sp>
        <p:sp>
          <p:nvSpPr>
            <p:cNvPr id="40985" name="Rectangle 31"/>
            <p:cNvSpPr>
              <a:spLocks noChangeArrowheads="1"/>
            </p:cNvSpPr>
            <p:nvPr/>
          </p:nvSpPr>
          <p:spPr bwMode="auto">
            <a:xfrm>
              <a:off x="2462" y="3679"/>
              <a:ext cx="822"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grpSp>
      <p:grpSp>
        <p:nvGrpSpPr>
          <p:cNvPr id="40966" name="Group 45"/>
          <p:cNvGrpSpPr>
            <a:grpSpLocks/>
          </p:cNvGrpSpPr>
          <p:nvPr/>
        </p:nvGrpSpPr>
        <p:grpSpPr bwMode="auto">
          <a:xfrm>
            <a:off x="2344738" y="3881438"/>
            <a:ext cx="4179887" cy="801687"/>
            <a:chOff x="1477" y="2445"/>
            <a:chExt cx="2633" cy="505"/>
          </a:xfrm>
        </p:grpSpPr>
        <p:sp>
          <p:nvSpPr>
            <p:cNvPr id="40982" name="Line 46"/>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3" name="Rectangle 47"/>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SYN = 1, ACK = 1, seq = y, ack= x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sp>
        <p:nvSpPr>
          <p:cNvPr id="49" name="Rectangle 5"/>
          <p:cNvSpPr txBox="1">
            <a:spLocks noChangeArrowheads="1"/>
          </p:cNvSpPr>
          <p:nvPr/>
        </p:nvSpPr>
        <p:spPr bwMode="auto">
          <a:xfrm>
            <a:off x="642938" y="857250"/>
            <a:ext cx="7500937" cy="601663"/>
          </a:xfrm>
          <a:prstGeom prst="rect">
            <a:avLst/>
          </a:prstGeom>
          <a:noFill/>
          <a:ln w="9525">
            <a:noFill/>
            <a:miter lim="800000"/>
            <a:headEnd/>
            <a:tailEnd/>
          </a:ln>
        </p:spPr>
        <p:txBody>
          <a:bodyPr anchor="b"/>
          <a:lstStyle/>
          <a:p>
            <a:pPr eaLnBrk="0" hangingPunct="0">
              <a:defRPr/>
            </a:pPr>
            <a:r>
              <a:rPr lang="en-US" altLang="zh-CN" sz="3600" kern="0">
                <a:solidFill>
                  <a:schemeClr val="tx2"/>
                </a:solidFill>
                <a:latin typeface="+mj-lt"/>
                <a:ea typeface="+mj-ea"/>
                <a:cs typeface="+mj-cs"/>
              </a:rPr>
              <a:t/>
            </a:r>
            <a:br>
              <a:rPr lang="en-US" altLang="zh-CN" sz="3600" kern="0">
                <a:solidFill>
                  <a:schemeClr val="tx2"/>
                </a:solidFill>
                <a:latin typeface="+mj-lt"/>
                <a:ea typeface="+mj-ea"/>
                <a:cs typeface="+mj-cs"/>
              </a:rPr>
            </a:br>
            <a:r>
              <a:rPr lang="en-US" altLang="zh-CN" sz="3600" kern="0">
                <a:solidFill>
                  <a:schemeClr val="tx2"/>
                </a:solidFill>
                <a:latin typeface="+mj-lt"/>
                <a:ea typeface="+mj-ea"/>
                <a:cs typeface="+mj-cs"/>
              </a:rPr>
              <a:t>TCP: Establish Connection</a:t>
            </a:r>
            <a:endParaRPr lang="zh-CN" altLang="en-US" sz="3600" kern="0" dirty="0">
              <a:solidFill>
                <a:schemeClr val="tx2"/>
              </a:solidFill>
              <a:latin typeface="+mj-lt"/>
              <a:ea typeface="+mj-ea"/>
              <a:cs typeface="+mj-cs"/>
            </a:endParaRPr>
          </a:p>
        </p:txBody>
      </p:sp>
      <p:sp>
        <p:nvSpPr>
          <p:cNvPr id="50" name="Rectangle 9"/>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51" name="Rectangle 11"/>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12" name="Group 13"/>
          <p:cNvGrpSpPr>
            <a:grpSpLocks/>
          </p:cNvGrpSpPr>
          <p:nvPr/>
        </p:nvGrpSpPr>
        <p:grpSpPr bwMode="auto">
          <a:xfrm>
            <a:off x="395288" y="2195513"/>
            <a:ext cx="1320800" cy="949325"/>
            <a:chOff x="249" y="1296"/>
            <a:chExt cx="832" cy="598"/>
          </a:xfrm>
        </p:grpSpPr>
        <p:sp>
          <p:nvSpPr>
            <p:cNvPr id="40980"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open</a:t>
              </a:r>
              <a:endParaRPr kumimoji="1" lang="zh-CN" altLang="en-US">
                <a:solidFill>
                  <a:schemeClr val="folHlink"/>
                </a:solidFill>
                <a:latin typeface="Times New Roman" pitchFamily="18" charset="0"/>
                <a:ea typeface="黑体" pitchFamily="2" charset="-122"/>
              </a:endParaRPr>
            </a:p>
          </p:txBody>
        </p:sp>
        <p:sp>
          <p:nvSpPr>
            <p:cNvPr id="40981"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 name="Group 16"/>
          <p:cNvGrpSpPr>
            <a:grpSpLocks/>
          </p:cNvGrpSpPr>
          <p:nvPr/>
        </p:nvGrpSpPr>
        <p:grpSpPr bwMode="auto">
          <a:xfrm>
            <a:off x="7223125" y="2203450"/>
            <a:ext cx="1381125" cy="939800"/>
            <a:chOff x="4550" y="1301"/>
            <a:chExt cx="870" cy="592"/>
          </a:xfrm>
        </p:grpSpPr>
        <p:sp>
          <p:nvSpPr>
            <p:cNvPr id="40978"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open</a:t>
              </a:r>
              <a:endParaRPr kumimoji="1" lang="zh-CN" altLang="en-US">
                <a:solidFill>
                  <a:schemeClr val="folHlink"/>
                </a:solidFill>
                <a:latin typeface="Times New Roman" pitchFamily="18" charset="0"/>
                <a:ea typeface="黑体" pitchFamily="2" charset="-122"/>
              </a:endParaRPr>
            </a:p>
          </p:txBody>
        </p:sp>
        <p:sp>
          <p:nvSpPr>
            <p:cNvPr id="40979"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097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21"/>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0975" name="Rectangle 22"/>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0976" name="Rectangle 23"/>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0977" name="Rectangle 24"/>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3600" smtClean="0"/>
              <a:t>Example: Establish Connection</a:t>
            </a:r>
            <a:endParaRPr lang="zh-CN" altLang="en-US" sz="3600" smtClean="0"/>
          </a:p>
        </p:txBody>
      </p:sp>
      <p:sp>
        <p:nvSpPr>
          <p:cNvPr id="41987" name="Rectangle 3"/>
          <p:cNvSpPr>
            <a:spLocks noGrp="1" noChangeArrowheads="1"/>
          </p:cNvSpPr>
          <p:nvPr>
            <p:ph type="body" idx="1"/>
          </p:nvPr>
        </p:nvSpPr>
        <p:spPr>
          <a:xfrm>
            <a:off x="417513" y="1773238"/>
            <a:ext cx="8726487" cy="4114800"/>
          </a:xfrm>
        </p:spPr>
        <p:txBody>
          <a:bodyPr/>
          <a:lstStyle/>
          <a:p>
            <a:pPr marL="285750" indent="-285750" algn="just" eaLnBrk="1" hangingPunct="1">
              <a:lnSpc>
                <a:spcPct val="90000"/>
              </a:lnSpc>
              <a:buFont typeface="Wingdings" pitchFamily="2" charset="2"/>
              <a:buNone/>
            </a:pPr>
            <a:r>
              <a:rPr lang="zh-CN" altLang="en-US" sz="1700" b="1" smtClean="0">
                <a:solidFill>
                  <a:schemeClr val="tx2"/>
                </a:solidFill>
                <a:latin typeface="Arial Unicode MS" pitchFamily="34" charset="-122"/>
                <a:ea typeface="Arial Unicode MS" pitchFamily="34" charset="-122"/>
                <a:cs typeface="Arial Unicode MS" pitchFamily="34" charset="-122"/>
              </a:rPr>
              <a:t> </a:t>
            </a:r>
            <a:r>
              <a:rPr lang="en-US" altLang="zh-CN" sz="1700" b="1" smtClean="0">
                <a:solidFill>
                  <a:schemeClr val="tx2"/>
                </a:solidFill>
                <a:latin typeface="Arial Unicode MS" pitchFamily="34" charset="-122"/>
                <a:ea typeface="Arial Unicode MS" pitchFamily="34" charset="-122"/>
                <a:cs typeface="Arial Unicode MS" pitchFamily="34" charset="-122"/>
              </a:rPr>
              <a:t>TCP A                                                                                                       TCP B</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1. CLOSED                                                                                                LISTEN</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2. SYN-SENT    --&gt; &lt;SEQ=100&gt;&lt;CTL=SYN&gt;        --&gt;                       SYN-RECEIVED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3. ESTABLISHED &lt;-- &lt;SEQ=300&gt;&lt;ACK=101&gt;&lt;CTL=SYN,ACK&gt;  &lt;-- SYN-RECEIVED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4. ESTABLISHED --&gt; &lt;SEQ=101&gt;&lt;ACK=301&gt;&lt;CTL=ACK&gt;       --&gt; ESTABLISHED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algn="just" eaLnBrk="1" hangingPunct="1">
              <a:lnSpc>
                <a:spcPct val="90000"/>
              </a:lnSpc>
              <a:buFont typeface="Wingdings" pitchFamily="2" charset="2"/>
              <a:buNone/>
            </a:pPr>
            <a:r>
              <a:rPr lang="en-US" altLang="zh-CN" sz="1700" b="1" smtClean="0">
                <a:solidFill>
                  <a:schemeClr val="tx2"/>
                </a:solidFill>
                <a:latin typeface="Arial Unicode MS" pitchFamily="34" charset="-122"/>
                <a:ea typeface="Arial Unicode MS" pitchFamily="34" charset="-122"/>
                <a:cs typeface="Arial Unicode MS" pitchFamily="34" charset="-122"/>
              </a:rPr>
              <a:t>5. ESTABLISHED --&gt; &lt;SEQ=101&gt;&lt;ACK=301&gt;&lt;CTL=ACK&gt;&lt;DATA&gt; --&gt; ESTABLISHED</a:t>
            </a:r>
          </a:p>
          <a:p>
            <a:pPr marL="285750" indent="-285750" algn="just" eaLnBrk="1" hangingPunct="1">
              <a:lnSpc>
                <a:spcPct val="90000"/>
              </a:lnSpc>
              <a:buFont typeface="Wingdings" pitchFamily="2" charset="2"/>
              <a:buNone/>
            </a:pPr>
            <a:endParaRPr lang="en-US" altLang="zh-CN" sz="1700" b="1" smtClean="0">
              <a:solidFill>
                <a:schemeClr val="tx2"/>
              </a:solidFill>
              <a:latin typeface="Arial Unicode MS" pitchFamily="34" charset="-122"/>
              <a:ea typeface="Arial Unicode MS" pitchFamily="34" charset="-122"/>
              <a:cs typeface="Arial Unicode MS" pitchFamily="34" charset="-122"/>
            </a:endParaRPr>
          </a:p>
          <a:p>
            <a:pPr marL="285750" indent="-285750" eaLnBrk="1" hangingPunct="1">
              <a:lnSpc>
                <a:spcPct val="90000"/>
              </a:lnSpc>
              <a:buFont typeface="Wingdings" pitchFamily="2" charset="2"/>
              <a:buChar char="l"/>
            </a:pPr>
            <a:r>
              <a:rPr lang="en-US" altLang="zh-CN" sz="1700" b="1" smtClean="0">
                <a:solidFill>
                  <a:schemeClr val="tx2"/>
                </a:solidFill>
                <a:ea typeface="Arial Unicode MS" pitchFamily="34" charset="-122"/>
                <a:cs typeface="Arial Unicode MS" pitchFamily="34" charset="-122"/>
              </a:rPr>
              <a:t>Basic 3-Way Handshake for Connection Synchronization</a:t>
            </a:r>
          </a:p>
          <a:p>
            <a:pPr marL="285750" indent="-285750" eaLnBrk="1" hangingPunct="1">
              <a:lnSpc>
                <a:spcPct val="90000"/>
              </a:lnSpc>
              <a:buFont typeface="Wingdings" pitchFamily="2" charset="2"/>
              <a:buChar char="l"/>
            </a:pPr>
            <a:r>
              <a:rPr lang="en-US" altLang="zh-CN" sz="1700" b="1" smtClean="0">
                <a:solidFill>
                  <a:schemeClr val="tx2"/>
                </a:solidFill>
                <a:ea typeface="Arial Unicode MS" pitchFamily="34" charset="-122"/>
                <a:cs typeface="Arial Unicode MS" pitchFamily="34" charset="-122"/>
              </a:rPr>
              <a:t>Note that the ACK does not occupy sequence number space (if it did, we would wind up ACKing ACK's!)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71500" y="22225"/>
            <a:ext cx="8048625" cy="1462088"/>
          </a:xfrm>
        </p:spPr>
        <p:txBody>
          <a:bodyPr/>
          <a:lstStyle/>
          <a:p>
            <a:r>
              <a:rPr lang="en-US" altLang="zh-CN" sz="3200" smtClean="0"/>
              <a:t>Data transfer</a:t>
            </a:r>
            <a:br>
              <a:rPr lang="en-US" altLang="zh-CN" sz="3200" smtClean="0"/>
            </a:br>
            <a:r>
              <a:rPr lang="en-US" altLang="zh-CN" sz="3200" smtClean="0"/>
              <a:t>——stop-and-wait protocol</a:t>
            </a:r>
            <a:endParaRPr lang="zh-CN" altLang="en-US" sz="3200" smtClean="0"/>
          </a:p>
        </p:txBody>
      </p:sp>
      <p:sp>
        <p:nvSpPr>
          <p:cNvPr id="43011" name="Line 3"/>
          <p:cNvSpPr>
            <a:spLocks noChangeShapeType="1"/>
          </p:cNvSpPr>
          <p:nvPr/>
        </p:nvSpPr>
        <p:spPr bwMode="auto">
          <a:xfrm>
            <a:off x="1255713"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2" name="Rectangle 4"/>
          <p:cNvSpPr>
            <a:spLocks noChangeArrowheads="1"/>
          </p:cNvSpPr>
          <p:nvPr/>
        </p:nvSpPr>
        <p:spPr bwMode="auto">
          <a:xfrm>
            <a:off x="755650" y="612775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(a) No error</a:t>
            </a:r>
            <a:endParaRPr kumimoji="1" lang="zh-CN" altLang="en-US" sz="2800">
              <a:solidFill>
                <a:schemeClr val="folHlink"/>
              </a:solidFill>
              <a:ea typeface="黑体" pitchFamily="2" charset="-122"/>
            </a:endParaRPr>
          </a:p>
        </p:txBody>
      </p:sp>
      <p:sp>
        <p:nvSpPr>
          <p:cNvPr id="43013" name="Line 5"/>
          <p:cNvSpPr>
            <a:spLocks noChangeShapeType="1"/>
          </p:cNvSpPr>
          <p:nvPr/>
        </p:nvSpPr>
        <p:spPr bwMode="auto">
          <a:xfrm>
            <a:off x="1255713" y="22939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4" name="Line 6"/>
          <p:cNvSpPr>
            <a:spLocks noChangeShapeType="1"/>
          </p:cNvSpPr>
          <p:nvPr/>
        </p:nvSpPr>
        <p:spPr bwMode="auto">
          <a:xfrm flipH="1">
            <a:off x="1255713" y="287020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5" name="Line 7"/>
          <p:cNvSpPr>
            <a:spLocks noChangeShapeType="1"/>
          </p:cNvSpPr>
          <p:nvPr/>
        </p:nvSpPr>
        <p:spPr bwMode="auto">
          <a:xfrm>
            <a:off x="1255713" y="3444875"/>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6" name="Line 8"/>
          <p:cNvSpPr>
            <a:spLocks noChangeShapeType="1"/>
          </p:cNvSpPr>
          <p:nvPr/>
        </p:nvSpPr>
        <p:spPr bwMode="auto">
          <a:xfrm flipH="1">
            <a:off x="1255713" y="401955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7" name="Line 9"/>
          <p:cNvSpPr>
            <a:spLocks noChangeShapeType="1"/>
          </p:cNvSpPr>
          <p:nvPr/>
        </p:nvSpPr>
        <p:spPr bwMode="auto">
          <a:xfrm>
            <a:off x="1255713" y="4594225"/>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8" name="Line 10"/>
          <p:cNvSpPr>
            <a:spLocks noChangeShapeType="1"/>
          </p:cNvSpPr>
          <p:nvPr/>
        </p:nvSpPr>
        <p:spPr bwMode="auto">
          <a:xfrm flipH="1">
            <a:off x="1255713" y="5168900"/>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19" name="Text Box 11"/>
          <p:cNvSpPr txBox="1">
            <a:spLocks noChangeArrowheads="1"/>
          </p:cNvSpPr>
          <p:nvPr/>
        </p:nvSpPr>
        <p:spPr bwMode="auto">
          <a:xfrm>
            <a:off x="10223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3020" name="Text Box 12"/>
          <p:cNvSpPr txBox="1">
            <a:spLocks noChangeArrowheads="1"/>
          </p:cNvSpPr>
          <p:nvPr/>
        </p:nvSpPr>
        <p:spPr bwMode="auto">
          <a:xfrm>
            <a:off x="71438" y="1958975"/>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21" name="Text Box 13"/>
          <p:cNvSpPr txBox="1">
            <a:spLocks noChangeArrowheads="1"/>
          </p:cNvSpPr>
          <p:nvPr/>
        </p:nvSpPr>
        <p:spPr bwMode="auto">
          <a:xfrm>
            <a:off x="2763838" y="25638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22" name="Text Box 14"/>
          <p:cNvSpPr txBox="1">
            <a:spLocks noChangeArrowheads="1"/>
          </p:cNvSpPr>
          <p:nvPr/>
        </p:nvSpPr>
        <p:spPr bwMode="auto">
          <a:xfrm>
            <a:off x="2573338"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3023" name="Line 15"/>
          <p:cNvSpPr>
            <a:spLocks noChangeShapeType="1"/>
          </p:cNvSpPr>
          <p:nvPr/>
        </p:nvSpPr>
        <p:spPr bwMode="auto">
          <a:xfrm>
            <a:off x="2763838"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4" name="Text Box 16"/>
          <p:cNvSpPr txBox="1">
            <a:spLocks noChangeArrowheads="1"/>
          </p:cNvSpPr>
          <p:nvPr/>
        </p:nvSpPr>
        <p:spPr bwMode="auto">
          <a:xfrm>
            <a:off x="71438" y="31384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2</a:t>
            </a:r>
          </a:p>
        </p:txBody>
      </p:sp>
      <p:sp>
        <p:nvSpPr>
          <p:cNvPr id="43025" name="Text Box 17"/>
          <p:cNvSpPr txBox="1">
            <a:spLocks noChangeArrowheads="1"/>
          </p:cNvSpPr>
          <p:nvPr/>
        </p:nvSpPr>
        <p:spPr bwMode="auto">
          <a:xfrm>
            <a:off x="71438" y="43195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3</a:t>
            </a:r>
          </a:p>
        </p:txBody>
      </p:sp>
      <p:sp>
        <p:nvSpPr>
          <p:cNvPr id="43026" name="Text Box 18"/>
          <p:cNvSpPr txBox="1">
            <a:spLocks noChangeArrowheads="1"/>
          </p:cNvSpPr>
          <p:nvPr/>
        </p:nvSpPr>
        <p:spPr bwMode="auto">
          <a:xfrm>
            <a:off x="2763838" y="371316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 M</a:t>
            </a:r>
            <a:r>
              <a:rPr lang="en-US" altLang="zh-CN" sz="2000" baseline="-25000">
                <a:solidFill>
                  <a:schemeClr val="folHlink"/>
                </a:solidFill>
                <a:ea typeface="黑体" pitchFamily="2" charset="-122"/>
              </a:rPr>
              <a:t>2</a:t>
            </a:r>
          </a:p>
        </p:txBody>
      </p:sp>
      <p:sp>
        <p:nvSpPr>
          <p:cNvPr id="43027" name="Text Box 19"/>
          <p:cNvSpPr txBox="1">
            <a:spLocks noChangeArrowheads="1"/>
          </p:cNvSpPr>
          <p:nvPr/>
        </p:nvSpPr>
        <p:spPr bwMode="auto">
          <a:xfrm>
            <a:off x="2763838" y="48625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3</a:t>
            </a:r>
          </a:p>
        </p:txBody>
      </p:sp>
      <p:sp>
        <p:nvSpPr>
          <p:cNvPr id="43028" name="Line 20"/>
          <p:cNvSpPr>
            <a:spLocks noChangeShapeType="1"/>
          </p:cNvSpPr>
          <p:nvPr/>
        </p:nvSpPr>
        <p:spPr bwMode="auto">
          <a:xfrm>
            <a:off x="5734050"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9" name="Line 21"/>
          <p:cNvSpPr>
            <a:spLocks noChangeShapeType="1"/>
          </p:cNvSpPr>
          <p:nvPr/>
        </p:nvSpPr>
        <p:spPr bwMode="auto">
          <a:xfrm>
            <a:off x="5734050" y="2293938"/>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0" name="Line 22"/>
          <p:cNvSpPr>
            <a:spLocks noChangeShapeType="1"/>
          </p:cNvSpPr>
          <p:nvPr/>
        </p:nvSpPr>
        <p:spPr bwMode="auto">
          <a:xfrm flipH="1">
            <a:off x="5734050" y="2870200"/>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43031" name="Line 23"/>
          <p:cNvSpPr>
            <a:spLocks noChangeShapeType="1"/>
          </p:cNvSpPr>
          <p:nvPr/>
        </p:nvSpPr>
        <p:spPr bwMode="auto">
          <a:xfrm>
            <a:off x="5734050" y="3636963"/>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2" name="Line 24"/>
          <p:cNvSpPr>
            <a:spLocks noChangeShapeType="1"/>
          </p:cNvSpPr>
          <p:nvPr/>
        </p:nvSpPr>
        <p:spPr bwMode="auto">
          <a:xfrm flipH="1">
            <a:off x="5734050" y="4211638"/>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3" name="Line 25"/>
          <p:cNvSpPr>
            <a:spLocks noChangeShapeType="1"/>
          </p:cNvSpPr>
          <p:nvPr/>
        </p:nvSpPr>
        <p:spPr bwMode="auto">
          <a:xfrm>
            <a:off x="5734050" y="47863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3034" name="Text Box 26"/>
          <p:cNvSpPr txBox="1">
            <a:spLocks noChangeArrowheads="1"/>
          </p:cNvSpPr>
          <p:nvPr/>
        </p:nvSpPr>
        <p:spPr bwMode="auto">
          <a:xfrm>
            <a:off x="55308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3035" name="Text Box 27"/>
          <p:cNvSpPr txBox="1">
            <a:spLocks noChangeArrowheads="1"/>
          </p:cNvSpPr>
          <p:nvPr/>
        </p:nvSpPr>
        <p:spPr bwMode="auto">
          <a:xfrm>
            <a:off x="4429125" y="195897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43036" name="Text Box 28"/>
          <p:cNvSpPr txBox="1">
            <a:spLocks noChangeArrowheads="1"/>
          </p:cNvSpPr>
          <p:nvPr/>
        </p:nvSpPr>
        <p:spPr bwMode="auto">
          <a:xfrm>
            <a:off x="7046913"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3037" name="Line 29"/>
          <p:cNvSpPr>
            <a:spLocks noChangeShapeType="1"/>
          </p:cNvSpPr>
          <p:nvPr/>
        </p:nvSpPr>
        <p:spPr bwMode="auto">
          <a:xfrm>
            <a:off x="7242175"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0" name="Text Box 30"/>
          <p:cNvSpPr txBox="1">
            <a:spLocks noChangeArrowheads="1"/>
          </p:cNvSpPr>
          <p:nvPr/>
        </p:nvSpPr>
        <p:spPr bwMode="auto">
          <a:xfrm>
            <a:off x="3851275" y="3330575"/>
            <a:ext cx="1531938" cy="400050"/>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Resend</a:t>
            </a:r>
            <a:r>
              <a:rPr lang="zh-CN" altLang="en-US" sz="2000" dirty="0">
                <a:solidFill>
                  <a:schemeClr val="folHlink"/>
                </a:solidFill>
                <a:ea typeface="黑体" pitchFamily="2" charset="-122"/>
              </a:rPr>
              <a:t> </a:t>
            </a:r>
            <a:r>
              <a:rPr lang="en-US" altLang="zh-CN" sz="2000" dirty="0">
                <a:solidFill>
                  <a:schemeClr val="folHlink"/>
                </a:solidFill>
                <a:ea typeface="黑体" pitchFamily="2" charset="-122"/>
              </a:rPr>
              <a:t>M</a:t>
            </a:r>
            <a:r>
              <a:rPr lang="en-US" altLang="zh-CN" sz="2000" baseline="-25000" dirty="0">
                <a:solidFill>
                  <a:schemeClr val="folHlink"/>
                </a:solidFill>
                <a:ea typeface="黑体" pitchFamily="2" charset="-122"/>
              </a:rPr>
              <a:t>1</a:t>
            </a:r>
          </a:p>
        </p:txBody>
      </p:sp>
      <p:sp>
        <p:nvSpPr>
          <p:cNvPr id="43039" name="Text Box 31"/>
          <p:cNvSpPr txBox="1">
            <a:spLocks noChangeArrowheads="1"/>
          </p:cNvSpPr>
          <p:nvPr/>
        </p:nvSpPr>
        <p:spPr bwMode="auto">
          <a:xfrm>
            <a:off x="4429125" y="447992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Send</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2</a:t>
            </a:r>
          </a:p>
        </p:txBody>
      </p:sp>
      <p:sp>
        <p:nvSpPr>
          <p:cNvPr id="43040" name="Text Box 32"/>
          <p:cNvSpPr txBox="1">
            <a:spLocks noChangeArrowheads="1"/>
          </p:cNvSpPr>
          <p:nvPr/>
        </p:nvSpPr>
        <p:spPr bwMode="auto">
          <a:xfrm>
            <a:off x="7242175" y="3968750"/>
            <a:ext cx="1131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000">
                <a:solidFill>
                  <a:schemeClr val="folHlink"/>
                </a:solidFill>
                <a:ea typeface="黑体" pitchFamily="2" charset="-122"/>
              </a:rPr>
              <a:t>ACK</a:t>
            </a:r>
            <a:r>
              <a:rPr lang="zh-CN" altLang="en-US" sz="2000">
                <a:solidFill>
                  <a:schemeClr val="folHlink"/>
                </a:solidFill>
                <a:ea typeface="黑体" pitchFamily="2" charset="-122"/>
              </a:rPr>
              <a:t> </a:t>
            </a:r>
            <a:r>
              <a:rPr lang="en-US" altLang="zh-CN" sz="2000">
                <a:solidFill>
                  <a:schemeClr val="folHlink"/>
                </a:solidFill>
                <a:ea typeface="黑体" pitchFamily="2" charset="-122"/>
              </a:rPr>
              <a:t>M</a:t>
            </a:r>
            <a:r>
              <a:rPr lang="en-US" altLang="zh-CN" sz="2000" baseline="-25000">
                <a:solidFill>
                  <a:schemeClr val="folHlink"/>
                </a:solidFill>
                <a:ea typeface="黑体" pitchFamily="2" charset="-122"/>
              </a:rPr>
              <a:t>1</a:t>
            </a:r>
          </a:p>
        </p:txBody>
      </p:sp>
      <p:sp>
        <p:nvSpPr>
          <p:cNvPr id="5153" name="Text Box 33"/>
          <p:cNvSpPr txBox="1">
            <a:spLocks noChangeArrowheads="1"/>
          </p:cNvSpPr>
          <p:nvPr/>
        </p:nvSpPr>
        <p:spPr bwMode="auto">
          <a:xfrm>
            <a:off x="7343775" y="2436813"/>
            <a:ext cx="1800225" cy="70802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lgn="ctr">
              <a:defRPr/>
            </a:pPr>
            <a:r>
              <a:rPr lang="en-US" altLang="zh-CN" sz="2000" dirty="0">
                <a:solidFill>
                  <a:schemeClr val="folHlink"/>
                </a:solidFill>
                <a:ea typeface="黑体" pitchFamily="2" charset="-122"/>
              </a:rPr>
              <a:t>Dispose </a:t>
            </a:r>
          </a:p>
          <a:p>
            <a:pPr algn="ctr">
              <a:defRPr/>
            </a:pPr>
            <a:r>
              <a:rPr lang="en-US" altLang="zh-CN" sz="2000" dirty="0">
                <a:solidFill>
                  <a:schemeClr val="folHlink"/>
                </a:solidFill>
                <a:ea typeface="黑体" pitchFamily="2" charset="-122"/>
              </a:rPr>
              <a:t>the segment</a:t>
            </a:r>
            <a:endParaRPr lang="zh-CN" altLang="en-US" sz="2000" baseline="-25000" dirty="0">
              <a:solidFill>
                <a:schemeClr val="folHlink"/>
              </a:solidFill>
              <a:ea typeface="黑体" pitchFamily="2" charset="-122"/>
            </a:endParaRPr>
          </a:p>
        </p:txBody>
      </p:sp>
      <p:sp>
        <p:nvSpPr>
          <p:cNvPr id="43042" name="Line 34"/>
          <p:cNvSpPr>
            <a:spLocks noChangeShapeType="1"/>
          </p:cNvSpPr>
          <p:nvPr/>
        </p:nvSpPr>
        <p:spPr bwMode="auto">
          <a:xfrm>
            <a:off x="6572250" y="25828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043" name="Line 35"/>
          <p:cNvSpPr>
            <a:spLocks noChangeShapeType="1"/>
          </p:cNvSpPr>
          <p:nvPr/>
        </p:nvSpPr>
        <p:spPr bwMode="auto">
          <a:xfrm>
            <a:off x="5434013" y="22939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44" name="Line 36"/>
          <p:cNvSpPr>
            <a:spLocks noChangeShapeType="1"/>
          </p:cNvSpPr>
          <p:nvPr/>
        </p:nvSpPr>
        <p:spPr bwMode="auto">
          <a:xfrm>
            <a:off x="5434013" y="36369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45" name="Line 37"/>
          <p:cNvSpPr>
            <a:spLocks noChangeShapeType="1"/>
          </p:cNvSpPr>
          <p:nvPr/>
        </p:nvSpPr>
        <p:spPr bwMode="auto">
          <a:xfrm>
            <a:off x="5561013" y="2281238"/>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43046" name="Group 38"/>
          <p:cNvGrpSpPr>
            <a:grpSpLocks/>
          </p:cNvGrpSpPr>
          <p:nvPr/>
        </p:nvGrpSpPr>
        <p:grpSpPr bwMode="auto">
          <a:xfrm>
            <a:off x="5264150" y="2463800"/>
            <a:ext cx="592138" cy="639763"/>
            <a:chOff x="475" y="2386"/>
            <a:chExt cx="321" cy="303"/>
          </a:xfrm>
        </p:grpSpPr>
        <p:sp>
          <p:nvSpPr>
            <p:cNvPr id="43055" name="Oval 39"/>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56" name="Text Box 40"/>
            <p:cNvSpPr txBox="1">
              <a:spLocks noChangeArrowheads="1"/>
            </p:cNvSpPr>
            <p:nvPr/>
          </p:nvSpPr>
          <p:spPr bwMode="auto">
            <a:xfrm>
              <a:off x="475" y="2386"/>
              <a:ext cx="32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grpSp>
      <p:grpSp>
        <p:nvGrpSpPr>
          <p:cNvPr id="43047" name="Group 41"/>
          <p:cNvGrpSpPr>
            <a:grpSpLocks/>
          </p:cNvGrpSpPr>
          <p:nvPr/>
        </p:nvGrpSpPr>
        <p:grpSpPr bwMode="auto">
          <a:xfrm>
            <a:off x="6605588" y="2487613"/>
            <a:ext cx="250825" cy="287337"/>
            <a:chOff x="3651" y="709"/>
            <a:chExt cx="136" cy="136"/>
          </a:xfrm>
        </p:grpSpPr>
        <p:sp>
          <p:nvSpPr>
            <p:cNvPr id="43053" name="Line 42"/>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3054" name="Line 43"/>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3048" name="Rectangle 44"/>
          <p:cNvSpPr>
            <a:spLocks noChangeArrowheads="1"/>
          </p:cNvSpPr>
          <p:nvPr/>
        </p:nvSpPr>
        <p:spPr bwMode="auto">
          <a:xfrm>
            <a:off x="5454650" y="6127750"/>
            <a:ext cx="291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(b) Out of time</a:t>
            </a:r>
            <a:endParaRPr kumimoji="1" lang="zh-CN" altLang="en-US" sz="2800">
              <a:solidFill>
                <a:schemeClr val="folHlink"/>
              </a:solidFill>
              <a:ea typeface="黑体" pitchFamily="2" charset="-122"/>
            </a:endParaRPr>
          </a:p>
        </p:txBody>
      </p:sp>
      <p:sp>
        <p:nvSpPr>
          <p:cNvPr id="43049" name="Rectangle 45"/>
          <p:cNvSpPr>
            <a:spLocks noChangeArrowheads="1"/>
          </p:cNvSpPr>
          <p:nvPr/>
        </p:nvSpPr>
        <p:spPr bwMode="auto">
          <a:xfrm>
            <a:off x="1227138" y="5678488"/>
            <a:ext cx="252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0" name="Rectangle 46"/>
          <p:cNvSpPr>
            <a:spLocks noChangeArrowheads="1"/>
          </p:cNvSpPr>
          <p:nvPr/>
        </p:nvSpPr>
        <p:spPr bwMode="auto">
          <a:xfrm>
            <a:off x="2733675"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1" name="Rectangle 47"/>
          <p:cNvSpPr>
            <a:spLocks noChangeArrowheads="1"/>
          </p:cNvSpPr>
          <p:nvPr/>
        </p:nvSpPr>
        <p:spPr bwMode="auto">
          <a:xfrm>
            <a:off x="5683250"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3052" name="Rectangle 48"/>
          <p:cNvSpPr>
            <a:spLocks noChangeArrowheads="1"/>
          </p:cNvSpPr>
          <p:nvPr/>
        </p:nvSpPr>
        <p:spPr bwMode="auto">
          <a:xfrm>
            <a:off x="7189788"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Tree>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74638"/>
            <a:ext cx="7642225" cy="1143000"/>
          </a:xfrm>
        </p:spPr>
        <p:txBody>
          <a:bodyPr/>
          <a:lstStyle/>
          <a:p>
            <a:r>
              <a:rPr lang="en-US" altLang="zh-CN" sz="3600" smtClean="0"/>
              <a:t>Data transfer</a:t>
            </a:r>
            <a:br>
              <a:rPr lang="en-US" altLang="zh-CN" sz="3600" smtClean="0"/>
            </a:br>
            <a:r>
              <a:rPr lang="en-US" altLang="zh-CN" sz="3600" smtClean="0"/>
              <a:t>——stop-and-wait protocol</a:t>
            </a:r>
            <a:endParaRPr lang="zh-CN" altLang="en-US" sz="3600" smtClean="0"/>
          </a:p>
        </p:txBody>
      </p:sp>
      <p:sp>
        <p:nvSpPr>
          <p:cNvPr id="44035" name="Rectangle 3"/>
          <p:cNvSpPr>
            <a:spLocks noGrp="1" noChangeArrowheads="1"/>
          </p:cNvSpPr>
          <p:nvPr>
            <p:ph type="body" idx="1"/>
          </p:nvPr>
        </p:nvSpPr>
        <p:spPr/>
        <p:txBody>
          <a:bodyPr/>
          <a:lstStyle/>
          <a:p>
            <a:r>
              <a:rPr lang="en-US" altLang="zh-CN" dirty="0" smtClean="0"/>
              <a:t>After sending a segment, preserve a backup temporarily</a:t>
            </a:r>
            <a:endParaRPr lang="zh-CN" altLang="en-US" dirty="0" smtClean="0"/>
          </a:p>
          <a:p>
            <a:r>
              <a:rPr lang="en-US" altLang="zh-CN" dirty="0" smtClean="0"/>
              <a:t>Each segment and ACK must have ID</a:t>
            </a:r>
            <a:endParaRPr lang="zh-CN" altLang="en-US" dirty="0" smtClean="0"/>
          </a:p>
          <a:p>
            <a:r>
              <a:rPr lang="en-US" altLang="zh-CN" dirty="0" smtClean="0"/>
              <a:t>The resend-time must be more than average-travel-time *2</a:t>
            </a:r>
          </a:p>
          <a:p>
            <a:r>
              <a:rPr lang="en-US" altLang="zh-CN" sz="3200" dirty="0" smtClean="0"/>
              <a:t>stop-and-wait protocol is a simple protocol, but has poor efficiency</a:t>
            </a:r>
            <a:endParaRPr lang="zh-CN" altLang="en-US" dirty="0" smtClean="0"/>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sz="3600" smtClean="0"/>
              <a:t>Data transfer</a:t>
            </a:r>
            <a:br>
              <a:rPr lang="en-US" altLang="zh-CN" sz="3600" smtClean="0"/>
            </a:br>
            <a:r>
              <a:rPr lang="en-US" altLang="zh-CN" sz="3600" smtClean="0"/>
              <a:t>——Lost ACK and Late ACK</a:t>
            </a:r>
            <a:endParaRPr lang="zh-CN" altLang="en-US" sz="3600" smtClean="0"/>
          </a:p>
        </p:txBody>
      </p:sp>
      <p:sp>
        <p:nvSpPr>
          <p:cNvPr id="45059" name="Line 3"/>
          <p:cNvSpPr>
            <a:spLocks noChangeShapeType="1"/>
          </p:cNvSpPr>
          <p:nvPr/>
        </p:nvSpPr>
        <p:spPr bwMode="auto">
          <a:xfrm>
            <a:off x="134937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0" name="Line 4"/>
          <p:cNvSpPr>
            <a:spLocks noChangeShapeType="1"/>
          </p:cNvSpPr>
          <p:nvPr/>
        </p:nvSpPr>
        <p:spPr bwMode="auto">
          <a:xfrm flipH="1">
            <a:off x="1927225" y="286226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1" name="Line 5"/>
          <p:cNvSpPr>
            <a:spLocks noChangeShapeType="1"/>
          </p:cNvSpPr>
          <p:nvPr/>
        </p:nvSpPr>
        <p:spPr bwMode="auto">
          <a:xfrm>
            <a:off x="1349375"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2" name="Line 6"/>
          <p:cNvSpPr>
            <a:spLocks noChangeShapeType="1"/>
          </p:cNvSpPr>
          <p:nvPr/>
        </p:nvSpPr>
        <p:spPr bwMode="auto">
          <a:xfrm flipH="1">
            <a:off x="1349375"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3" name="Line 7"/>
          <p:cNvSpPr>
            <a:spLocks noChangeShapeType="1"/>
          </p:cNvSpPr>
          <p:nvPr/>
        </p:nvSpPr>
        <p:spPr bwMode="auto">
          <a:xfrm>
            <a:off x="1349375"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64" name="Text Box 8"/>
          <p:cNvSpPr txBox="1">
            <a:spLocks noChangeArrowheads="1"/>
          </p:cNvSpPr>
          <p:nvPr/>
        </p:nvSpPr>
        <p:spPr bwMode="auto">
          <a:xfrm>
            <a:off x="1146175" y="173355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5065" name="Text Box 9"/>
          <p:cNvSpPr txBox="1">
            <a:spLocks noChangeArrowheads="1"/>
          </p:cNvSpPr>
          <p:nvPr/>
        </p:nvSpPr>
        <p:spPr bwMode="auto">
          <a:xfrm>
            <a:off x="107950"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66" name="Text Box 10"/>
          <p:cNvSpPr txBox="1">
            <a:spLocks noChangeArrowheads="1"/>
          </p:cNvSpPr>
          <p:nvPr/>
        </p:nvSpPr>
        <p:spPr bwMode="auto">
          <a:xfrm>
            <a:off x="245268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5067" name="Line 11"/>
          <p:cNvSpPr>
            <a:spLocks noChangeShapeType="1"/>
          </p:cNvSpPr>
          <p:nvPr/>
        </p:nvSpPr>
        <p:spPr bwMode="auto">
          <a:xfrm>
            <a:off x="265112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8" name="Text Box 12"/>
          <p:cNvSpPr txBox="1">
            <a:spLocks noChangeArrowheads="1"/>
          </p:cNvSpPr>
          <p:nvPr/>
        </p:nvSpPr>
        <p:spPr bwMode="auto">
          <a:xfrm>
            <a:off x="-71438" y="3143250"/>
            <a:ext cx="1500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a:solidFill>
                  <a:schemeClr val="folHlink"/>
                </a:solidFill>
                <a:ea typeface="黑体" pitchFamily="2" charset="-122"/>
              </a:rPr>
              <a:t>Out of time</a:t>
            </a:r>
            <a:endParaRPr lang="zh-CN" altLang="en-US">
              <a:solidFill>
                <a:schemeClr val="folHlink"/>
              </a:solidFill>
              <a:ea typeface="黑体" pitchFamily="2" charset="-122"/>
            </a:endParaRPr>
          </a:p>
          <a:p>
            <a:pPr algn="ctr" eaLnBrk="1" hangingPunct="1"/>
            <a:r>
              <a:rPr lang="en-US" altLang="zh-CN">
                <a:solidFill>
                  <a:schemeClr val="folHlink"/>
                </a:solidFill>
                <a:ea typeface="黑体" pitchFamily="2" charset="-122"/>
              </a:rPr>
              <a:t>Resend M</a:t>
            </a:r>
            <a:r>
              <a:rPr lang="en-US" altLang="zh-CN" baseline="-25000">
                <a:solidFill>
                  <a:schemeClr val="folHlink"/>
                </a:solidFill>
                <a:ea typeface="黑体" pitchFamily="2" charset="-122"/>
              </a:rPr>
              <a:t>1</a:t>
            </a:r>
          </a:p>
        </p:txBody>
      </p:sp>
      <p:sp>
        <p:nvSpPr>
          <p:cNvPr id="45069" name="Text Box 13"/>
          <p:cNvSpPr txBox="1">
            <a:spLocks noChangeArrowheads="1"/>
          </p:cNvSpPr>
          <p:nvPr/>
        </p:nvSpPr>
        <p:spPr bwMode="auto">
          <a:xfrm>
            <a:off x="214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 M</a:t>
            </a:r>
            <a:r>
              <a:rPr lang="en-US" altLang="zh-CN" baseline="-25000">
                <a:solidFill>
                  <a:schemeClr val="folHlink"/>
                </a:solidFill>
                <a:ea typeface="黑体" pitchFamily="2" charset="-122"/>
              </a:rPr>
              <a:t>2</a:t>
            </a:r>
          </a:p>
        </p:txBody>
      </p:sp>
      <p:sp>
        <p:nvSpPr>
          <p:cNvPr id="9230" name="Text Box 14"/>
          <p:cNvSpPr txBox="1">
            <a:spLocks noChangeArrowheads="1"/>
          </p:cNvSpPr>
          <p:nvPr/>
        </p:nvSpPr>
        <p:spPr bwMode="auto">
          <a:xfrm>
            <a:off x="2714625" y="3286125"/>
            <a:ext cx="1785938" cy="1323975"/>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t>
            </a:r>
            <a:r>
              <a:rPr lang="en-US" altLang="zh-CN" sz="2000" dirty="0" smtClean="0">
                <a:solidFill>
                  <a:schemeClr val="folHlink"/>
                </a:solidFill>
                <a:ea typeface="黑体" pitchFamily="2" charset="-122"/>
              </a:rPr>
              <a:t>ACK</a:t>
            </a:r>
            <a:r>
              <a:rPr lang="en-US" altLang="zh-CN" sz="2000" baseline="-25000" dirty="0" smtClean="0">
                <a:solidFill>
                  <a:schemeClr val="folHlink"/>
                </a:solidFill>
                <a:ea typeface="黑体" pitchFamily="2" charset="-122"/>
              </a:rPr>
              <a:t>M1</a:t>
            </a:r>
            <a:endParaRPr lang="zh-CN" altLang="en-US" sz="2000" baseline="-25000" dirty="0">
              <a:solidFill>
                <a:schemeClr val="folHlink"/>
              </a:solidFill>
              <a:ea typeface="黑体" pitchFamily="2" charset="-122"/>
            </a:endParaRPr>
          </a:p>
        </p:txBody>
      </p:sp>
      <p:sp>
        <p:nvSpPr>
          <p:cNvPr id="45071" name="Line 15"/>
          <p:cNvSpPr>
            <a:spLocks noChangeShapeType="1"/>
          </p:cNvSpPr>
          <p:nvPr/>
        </p:nvSpPr>
        <p:spPr bwMode="auto">
          <a:xfrm flipH="1">
            <a:off x="1323975" y="312896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72" name="Line 16"/>
          <p:cNvSpPr>
            <a:spLocks noChangeShapeType="1"/>
          </p:cNvSpPr>
          <p:nvPr/>
        </p:nvSpPr>
        <p:spPr bwMode="auto">
          <a:xfrm>
            <a:off x="1089025"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3" name="Line 17"/>
          <p:cNvSpPr>
            <a:spLocks noChangeShapeType="1"/>
          </p:cNvSpPr>
          <p:nvPr/>
        </p:nvSpPr>
        <p:spPr bwMode="auto">
          <a:xfrm>
            <a:off x="1089025"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74" name="Line 18"/>
          <p:cNvSpPr>
            <a:spLocks noChangeShapeType="1"/>
          </p:cNvSpPr>
          <p:nvPr/>
        </p:nvSpPr>
        <p:spPr bwMode="auto">
          <a:xfrm>
            <a:off x="1198563"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75" name="Oval 19"/>
          <p:cNvSpPr>
            <a:spLocks noChangeArrowheads="1"/>
          </p:cNvSpPr>
          <p:nvPr/>
        </p:nvSpPr>
        <p:spPr bwMode="auto">
          <a:xfrm>
            <a:off x="1050925"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076" name="Text Box 20"/>
          <p:cNvSpPr txBox="1">
            <a:spLocks noChangeArrowheads="1"/>
          </p:cNvSpPr>
          <p:nvPr/>
        </p:nvSpPr>
        <p:spPr bwMode="auto">
          <a:xfrm>
            <a:off x="900113" y="2546350"/>
            <a:ext cx="592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grpSp>
        <p:nvGrpSpPr>
          <p:cNvPr id="45077" name="Group 21"/>
          <p:cNvGrpSpPr>
            <a:grpSpLocks/>
          </p:cNvGrpSpPr>
          <p:nvPr/>
        </p:nvGrpSpPr>
        <p:grpSpPr bwMode="auto">
          <a:xfrm>
            <a:off x="1881188" y="2946400"/>
            <a:ext cx="215900" cy="250825"/>
            <a:chOff x="3651" y="709"/>
            <a:chExt cx="136" cy="136"/>
          </a:xfrm>
        </p:grpSpPr>
        <p:sp>
          <p:nvSpPr>
            <p:cNvPr id="45106" name="Line 22"/>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107" name="Line 23"/>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5078" name="Rectangle 24"/>
          <p:cNvSpPr>
            <a:spLocks noChangeArrowheads="1"/>
          </p:cNvSpPr>
          <p:nvPr/>
        </p:nvSpPr>
        <p:spPr bwMode="auto">
          <a:xfrm>
            <a:off x="714375" y="5643563"/>
            <a:ext cx="247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(a) Lost ACK</a:t>
            </a:r>
            <a:endParaRPr kumimoji="1" lang="zh-CN" altLang="en-US" sz="2800">
              <a:solidFill>
                <a:schemeClr val="folHlink"/>
              </a:solidFill>
              <a:ea typeface="黑体" pitchFamily="2" charset="-122"/>
            </a:endParaRPr>
          </a:p>
        </p:txBody>
      </p:sp>
      <p:sp>
        <p:nvSpPr>
          <p:cNvPr id="45079" name="Line 25"/>
          <p:cNvSpPr>
            <a:spLocks noChangeShapeType="1"/>
          </p:cNvSpPr>
          <p:nvPr/>
        </p:nvSpPr>
        <p:spPr bwMode="auto">
          <a:xfrm>
            <a:off x="1344613"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0" name="Text Box 26"/>
          <p:cNvSpPr txBox="1">
            <a:spLocks noChangeArrowheads="1"/>
          </p:cNvSpPr>
          <p:nvPr/>
        </p:nvSpPr>
        <p:spPr bwMode="auto">
          <a:xfrm>
            <a:off x="2676525"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ACK</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81" name="Line 27"/>
          <p:cNvSpPr>
            <a:spLocks noChangeShapeType="1"/>
          </p:cNvSpPr>
          <p:nvPr/>
        </p:nvSpPr>
        <p:spPr bwMode="auto">
          <a:xfrm>
            <a:off x="608330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2" name="Line 28"/>
          <p:cNvSpPr>
            <a:spLocks noChangeShapeType="1"/>
          </p:cNvSpPr>
          <p:nvPr/>
        </p:nvSpPr>
        <p:spPr bwMode="auto">
          <a:xfrm>
            <a:off x="6083300"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3" name="Line 29"/>
          <p:cNvSpPr>
            <a:spLocks noChangeShapeType="1"/>
          </p:cNvSpPr>
          <p:nvPr/>
        </p:nvSpPr>
        <p:spPr bwMode="auto">
          <a:xfrm flipH="1">
            <a:off x="6083300"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4" name="Line 30"/>
          <p:cNvSpPr>
            <a:spLocks noChangeShapeType="1"/>
          </p:cNvSpPr>
          <p:nvPr/>
        </p:nvSpPr>
        <p:spPr bwMode="auto">
          <a:xfrm>
            <a:off x="6083300"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85" name="Text Box 31"/>
          <p:cNvSpPr txBox="1">
            <a:spLocks noChangeArrowheads="1"/>
          </p:cNvSpPr>
          <p:nvPr/>
        </p:nvSpPr>
        <p:spPr bwMode="auto">
          <a:xfrm>
            <a:off x="58880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A</a:t>
            </a:r>
          </a:p>
        </p:txBody>
      </p:sp>
      <p:sp>
        <p:nvSpPr>
          <p:cNvPr id="45086" name="Text Box 32"/>
          <p:cNvSpPr txBox="1">
            <a:spLocks noChangeArrowheads="1"/>
          </p:cNvSpPr>
          <p:nvPr/>
        </p:nvSpPr>
        <p:spPr bwMode="auto">
          <a:xfrm>
            <a:off x="4714875"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1</a:t>
            </a:r>
          </a:p>
        </p:txBody>
      </p:sp>
      <p:sp>
        <p:nvSpPr>
          <p:cNvPr id="45087" name="Text Box 33"/>
          <p:cNvSpPr txBox="1">
            <a:spLocks noChangeArrowheads="1"/>
          </p:cNvSpPr>
          <p:nvPr/>
        </p:nvSpPr>
        <p:spPr bwMode="auto">
          <a:xfrm>
            <a:off x="71834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sz="2800">
                <a:solidFill>
                  <a:schemeClr val="folHlink"/>
                </a:solidFill>
                <a:ea typeface="黑体" pitchFamily="2" charset="-122"/>
              </a:rPr>
              <a:t>B</a:t>
            </a:r>
          </a:p>
        </p:txBody>
      </p:sp>
      <p:sp>
        <p:nvSpPr>
          <p:cNvPr id="45088" name="Line 34"/>
          <p:cNvSpPr>
            <a:spLocks noChangeShapeType="1"/>
          </p:cNvSpPr>
          <p:nvPr/>
        </p:nvSpPr>
        <p:spPr bwMode="auto">
          <a:xfrm>
            <a:off x="738505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9" name="Text Box 35"/>
          <p:cNvSpPr txBox="1">
            <a:spLocks noChangeArrowheads="1"/>
          </p:cNvSpPr>
          <p:nvPr/>
        </p:nvSpPr>
        <p:spPr bwMode="auto">
          <a:xfrm>
            <a:off x="4500563" y="3071813"/>
            <a:ext cx="1504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lang="en-US" altLang="zh-CN">
                <a:solidFill>
                  <a:schemeClr val="folHlink"/>
                </a:solidFill>
                <a:ea typeface="黑体" pitchFamily="2" charset="-122"/>
              </a:rPr>
              <a:t>Out of time</a:t>
            </a:r>
            <a:endParaRPr lang="zh-CN" altLang="en-US">
              <a:solidFill>
                <a:schemeClr val="folHlink"/>
              </a:solidFill>
              <a:ea typeface="黑体" pitchFamily="2" charset="-122"/>
            </a:endParaRPr>
          </a:p>
          <a:p>
            <a:pPr algn="ctr" eaLnBrk="1" hangingPunct="1"/>
            <a:r>
              <a:rPr lang="en-US" altLang="zh-CN">
                <a:solidFill>
                  <a:schemeClr val="folHlink"/>
                </a:solidFill>
                <a:ea typeface="黑体" pitchFamily="2" charset="-122"/>
              </a:rPr>
              <a:t>Resend M</a:t>
            </a:r>
            <a:r>
              <a:rPr lang="en-US" altLang="zh-CN" baseline="-25000">
                <a:solidFill>
                  <a:schemeClr val="folHlink"/>
                </a:solidFill>
                <a:ea typeface="黑体" pitchFamily="2" charset="-122"/>
              </a:rPr>
              <a:t>1</a:t>
            </a:r>
          </a:p>
        </p:txBody>
      </p:sp>
      <p:sp>
        <p:nvSpPr>
          <p:cNvPr id="45090" name="Text Box 36"/>
          <p:cNvSpPr txBox="1">
            <a:spLocks noChangeArrowheads="1"/>
          </p:cNvSpPr>
          <p:nvPr/>
        </p:nvSpPr>
        <p:spPr bwMode="auto">
          <a:xfrm>
            <a:off x="4786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Send</a:t>
            </a:r>
            <a:r>
              <a:rPr lang="zh-CN" altLang="en-US">
                <a:solidFill>
                  <a:schemeClr val="folHlink"/>
                </a:solidFill>
                <a:ea typeface="黑体" pitchFamily="2" charset="-122"/>
              </a:rPr>
              <a:t> </a:t>
            </a:r>
            <a:r>
              <a:rPr lang="en-US" altLang="zh-CN">
                <a:solidFill>
                  <a:schemeClr val="folHlink"/>
                </a:solidFill>
                <a:ea typeface="黑体" pitchFamily="2" charset="-122"/>
              </a:rPr>
              <a:t>M</a:t>
            </a:r>
            <a:r>
              <a:rPr lang="en-US" altLang="zh-CN" baseline="-25000">
                <a:solidFill>
                  <a:schemeClr val="folHlink"/>
                </a:solidFill>
                <a:ea typeface="黑体" pitchFamily="2" charset="-122"/>
              </a:rPr>
              <a:t>2</a:t>
            </a:r>
          </a:p>
        </p:txBody>
      </p:sp>
      <p:sp>
        <p:nvSpPr>
          <p:cNvPr id="9253" name="Text Box 37"/>
          <p:cNvSpPr txBox="1">
            <a:spLocks noChangeArrowheads="1"/>
          </p:cNvSpPr>
          <p:nvPr/>
        </p:nvSpPr>
        <p:spPr bwMode="auto">
          <a:xfrm>
            <a:off x="7451725" y="3476625"/>
            <a:ext cx="1584325" cy="193833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ACK</a:t>
            </a:r>
            <a:r>
              <a:rPr lang="en-US" altLang="zh-CN" sz="2000" baseline="-25000" dirty="0">
                <a:solidFill>
                  <a:schemeClr val="folHlink"/>
                </a:solidFill>
                <a:ea typeface="黑体" pitchFamily="2" charset="-122"/>
              </a:rPr>
              <a:t>M1</a:t>
            </a:r>
            <a:endParaRPr lang="zh-CN" altLang="en-US" sz="2000" baseline="-25000" dirty="0">
              <a:solidFill>
                <a:schemeClr val="folHlink"/>
              </a:solidFill>
              <a:ea typeface="黑体" pitchFamily="2" charset="-122"/>
            </a:endParaRPr>
          </a:p>
        </p:txBody>
      </p:sp>
      <p:sp>
        <p:nvSpPr>
          <p:cNvPr id="45092" name="Line 38"/>
          <p:cNvSpPr>
            <a:spLocks noChangeShapeType="1"/>
          </p:cNvSpPr>
          <p:nvPr/>
        </p:nvSpPr>
        <p:spPr bwMode="auto">
          <a:xfrm>
            <a:off x="5822950"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93" name="Line 39"/>
          <p:cNvSpPr>
            <a:spLocks noChangeShapeType="1"/>
          </p:cNvSpPr>
          <p:nvPr/>
        </p:nvSpPr>
        <p:spPr bwMode="auto">
          <a:xfrm>
            <a:off x="5822950"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5094" name="Line 40"/>
          <p:cNvSpPr>
            <a:spLocks noChangeShapeType="1"/>
          </p:cNvSpPr>
          <p:nvPr/>
        </p:nvSpPr>
        <p:spPr bwMode="auto">
          <a:xfrm>
            <a:off x="5934075"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95" name="Oval 41"/>
          <p:cNvSpPr>
            <a:spLocks noChangeArrowheads="1"/>
          </p:cNvSpPr>
          <p:nvPr/>
        </p:nvSpPr>
        <p:spPr bwMode="auto">
          <a:xfrm>
            <a:off x="5784850"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5096" name="Text Box 42"/>
          <p:cNvSpPr txBox="1">
            <a:spLocks noChangeArrowheads="1"/>
          </p:cNvSpPr>
          <p:nvPr/>
        </p:nvSpPr>
        <p:spPr bwMode="auto">
          <a:xfrm>
            <a:off x="5635625" y="2611438"/>
            <a:ext cx="592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ea typeface="黑体" pitchFamily="2" charset="-122"/>
                <a:sym typeface="Wingdings" pitchFamily="2" charset="2"/>
              </a:rPr>
              <a:t></a:t>
            </a:r>
          </a:p>
        </p:txBody>
      </p:sp>
      <p:sp>
        <p:nvSpPr>
          <p:cNvPr id="45097" name="Rectangle 43"/>
          <p:cNvSpPr>
            <a:spLocks noChangeArrowheads="1"/>
          </p:cNvSpPr>
          <p:nvPr/>
        </p:nvSpPr>
        <p:spPr bwMode="auto">
          <a:xfrm>
            <a:off x="5500688" y="5643563"/>
            <a:ext cx="250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800">
                <a:solidFill>
                  <a:schemeClr val="folHlink"/>
                </a:solidFill>
                <a:ea typeface="黑体" pitchFamily="2" charset="-122"/>
              </a:rPr>
              <a:t>(b) Late ACK</a:t>
            </a:r>
            <a:endParaRPr kumimoji="1" lang="zh-CN" altLang="en-US" sz="2800">
              <a:solidFill>
                <a:schemeClr val="folHlink"/>
              </a:solidFill>
              <a:ea typeface="黑体" pitchFamily="2" charset="-122"/>
            </a:endParaRPr>
          </a:p>
        </p:txBody>
      </p:sp>
      <p:sp>
        <p:nvSpPr>
          <p:cNvPr id="45098" name="Line 44"/>
          <p:cNvSpPr>
            <a:spLocks noChangeShapeType="1"/>
          </p:cNvSpPr>
          <p:nvPr/>
        </p:nvSpPr>
        <p:spPr bwMode="auto">
          <a:xfrm>
            <a:off x="6078538"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5099" name="Text Box 45"/>
          <p:cNvSpPr txBox="1">
            <a:spLocks noChangeArrowheads="1"/>
          </p:cNvSpPr>
          <p:nvPr/>
        </p:nvSpPr>
        <p:spPr bwMode="auto">
          <a:xfrm>
            <a:off x="7410450"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solidFill>
                  <a:schemeClr val="folHlink"/>
                </a:solidFill>
                <a:ea typeface="黑体" pitchFamily="2" charset="-122"/>
              </a:rPr>
              <a:t>ACK M</a:t>
            </a:r>
            <a:r>
              <a:rPr lang="en-US" altLang="zh-CN" baseline="-25000">
                <a:solidFill>
                  <a:schemeClr val="folHlink"/>
                </a:solidFill>
                <a:ea typeface="黑体" pitchFamily="2" charset="-122"/>
              </a:rPr>
              <a:t>1</a:t>
            </a:r>
          </a:p>
        </p:txBody>
      </p:sp>
      <p:sp>
        <p:nvSpPr>
          <p:cNvPr id="45100" name="Freeform 46"/>
          <p:cNvSpPr>
            <a:spLocks/>
          </p:cNvSpPr>
          <p:nvPr/>
        </p:nvSpPr>
        <p:spPr bwMode="auto">
          <a:xfrm>
            <a:off x="6102350" y="2862263"/>
            <a:ext cx="1271588" cy="2262187"/>
          </a:xfrm>
          <a:custGeom>
            <a:avLst/>
            <a:gdLst>
              <a:gd name="T0" fmla="*/ 2147483647 w 798"/>
              <a:gd name="T1" fmla="*/ 0 h 1134"/>
              <a:gd name="T2" fmla="*/ 2147483647 w 798"/>
              <a:gd name="T3" fmla="*/ 2147483647 h 1134"/>
              <a:gd name="T4" fmla="*/ 2147483647 w 798"/>
              <a:gd name="T5" fmla="*/ 2147483647 h 1134"/>
              <a:gd name="T6" fmla="*/ 2147483647 w 798"/>
              <a:gd name="T7" fmla="*/ 2147483647 h 1134"/>
              <a:gd name="T8" fmla="*/ 2147483647 w 798"/>
              <a:gd name="T9" fmla="*/ 2147483647 h 1134"/>
              <a:gd name="T10" fmla="*/ 2147483647 w 798"/>
              <a:gd name="T11" fmla="*/ 2147483647 h 1134"/>
              <a:gd name="T12" fmla="*/ 0 w 798"/>
              <a:gd name="T13" fmla="*/ 2147483647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3" name="Text Box 47"/>
          <p:cNvSpPr txBox="1">
            <a:spLocks noChangeArrowheads="1"/>
          </p:cNvSpPr>
          <p:nvPr/>
        </p:nvSpPr>
        <p:spPr bwMode="auto">
          <a:xfrm>
            <a:off x="4071938" y="4643438"/>
            <a:ext cx="1939925" cy="1016000"/>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Receive the </a:t>
            </a:r>
          </a:p>
          <a:p>
            <a:pPr>
              <a:defRPr/>
            </a:pPr>
            <a:r>
              <a:rPr lang="en-US" altLang="zh-CN" sz="2000" dirty="0">
                <a:solidFill>
                  <a:schemeClr val="folHlink"/>
                </a:solidFill>
                <a:ea typeface="黑体" pitchFamily="2" charset="-122"/>
              </a:rPr>
              <a:t>late ACK and </a:t>
            </a:r>
          </a:p>
          <a:p>
            <a:pPr>
              <a:defRPr/>
            </a:pPr>
            <a:r>
              <a:rPr lang="en-US" altLang="zh-CN" sz="2000" dirty="0">
                <a:solidFill>
                  <a:schemeClr val="folHlink"/>
                </a:solidFill>
                <a:ea typeface="黑体" pitchFamily="2" charset="-122"/>
              </a:rPr>
              <a:t>do nothing</a:t>
            </a:r>
            <a:endParaRPr lang="zh-CN" altLang="en-US" sz="2000" baseline="-25000" dirty="0">
              <a:solidFill>
                <a:schemeClr val="folHlink"/>
              </a:solidFill>
              <a:ea typeface="黑体" pitchFamily="2" charset="-122"/>
            </a:endParaRPr>
          </a:p>
        </p:txBody>
      </p:sp>
      <p:sp>
        <p:nvSpPr>
          <p:cNvPr id="45102" name="Rectangle 48"/>
          <p:cNvSpPr>
            <a:spLocks noChangeArrowheads="1"/>
          </p:cNvSpPr>
          <p:nvPr/>
        </p:nvSpPr>
        <p:spPr bwMode="auto">
          <a:xfrm>
            <a:off x="1325563"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3" name="Rectangle 49"/>
          <p:cNvSpPr>
            <a:spLocks noChangeArrowheads="1"/>
          </p:cNvSpPr>
          <p:nvPr/>
        </p:nvSpPr>
        <p:spPr bwMode="auto">
          <a:xfrm>
            <a:off x="26257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4" name="Rectangle 50"/>
          <p:cNvSpPr>
            <a:spLocks noChangeArrowheads="1"/>
          </p:cNvSpPr>
          <p:nvPr/>
        </p:nvSpPr>
        <p:spPr bwMode="auto">
          <a:xfrm>
            <a:off x="604837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
        <p:nvSpPr>
          <p:cNvPr id="45105" name="Rectangle 51"/>
          <p:cNvSpPr>
            <a:spLocks noChangeArrowheads="1"/>
          </p:cNvSpPr>
          <p:nvPr/>
        </p:nvSpPr>
        <p:spPr bwMode="auto">
          <a:xfrm>
            <a:off x="73501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defTabSz="762000" eaLnBrk="0" hangingPunct="0"/>
            <a:r>
              <a:rPr kumimoji="1" lang="en-US" altLang="zh-CN" sz="2000" i="1">
                <a:solidFill>
                  <a:schemeClr val="folHlink"/>
                </a:solidFill>
                <a:ea typeface="黑体" pitchFamily="2" charset="-122"/>
              </a:rPr>
              <a:t>t</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274638"/>
            <a:ext cx="7870825" cy="1143000"/>
          </a:xfrm>
        </p:spPr>
        <p:txBody>
          <a:bodyPr/>
          <a:lstStyle/>
          <a:p>
            <a:r>
              <a:rPr lang="en-US" altLang="zh-CN" smtClean="0"/>
              <a:t>Reliable Communication</a:t>
            </a:r>
            <a:endParaRPr lang="zh-CN" altLang="en-US" smtClean="0"/>
          </a:p>
        </p:txBody>
      </p:sp>
      <p:sp>
        <p:nvSpPr>
          <p:cNvPr id="46083" name="Rectangle 3"/>
          <p:cNvSpPr>
            <a:spLocks noGrp="1" noChangeArrowheads="1"/>
          </p:cNvSpPr>
          <p:nvPr>
            <p:ph type="body" idx="1"/>
          </p:nvPr>
        </p:nvSpPr>
        <p:spPr>
          <a:xfrm>
            <a:off x="428625" y="1773238"/>
            <a:ext cx="8715375" cy="4535487"/>
          </a:xfrm>
        </p:spPr>
        <p:txBody>
          <a:bodyPr/>
          <a:lstStyle/>
          <a:p>
            <a:pPr>
              <a:lnSpc>
                <a:spcPct val="200000"/>
              </a:lnSpc>
            </a:pPr>
            <a:r>
              <a:rPr lang="en-US" altLang="zh-CN" smtClean="0">
                <a:solidFill>
                  <a:schemeClr val="hlink"/>
                </a:solidFill>
              </a:rPr>
              <a:t>ARQ</a:t>
            </a:r>
            <a:r>
              <a:rPr lang="en-US" altLang="zh-CN" smtClean="0"/>
              <a:t> (Automatic Repeat reQuest)</a:t>
            </a:r>
            <a:r>
              <a:rPr lang="zh-CN" altLang="en-US" smtClean="0"/>
              <a:t>。</a:t>
            </a:r>
          </a:p>
          <a:p>
            <a:pPr lvl="1">
              <a:lnSpc>
                <a:spcPct val="200000"/>
              </a:lnSpc>
            </a:pPr>
            <a:r>
              <a:rPr lang="en-US" altLang="zh-CN" smtClean="0"/>
              <a:t>It means the ‘resend request’ is automatically sent and the receiver need not request the sender to resend the error segment</a:t>
            </a:r>
            <a:endParaRPr lang="zh-CN" altLang="en-US" smtClean="0"/>
          </a:p>
        </p:txBody>
      </p:sp>
    </p:spTree>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20713" y="3446463"/>
            <a:ext cx="3413125" cy="911225"/>
          </a:xfrm>
          <a:prstGeom prst="rect">
            <a:avLst/>
          </a:prstGeom>
          <a:solidFill>
            <a:srgbClr val="66FF99"/>
          </a:solidFill>
          <a:ln w="28575">
            <a:solidFill>
              <a:srgbClr val="808080"/>
            </a:solidFill>
            <a:miter lim="800000"/>
            <a:headEnd/>
            <a:tailEnd/>
          </a:ln>
        </p:spPr>
        <p:txBody>
          <a:bodyPr wrap="none" anchor="ctr"/>
          <a:lstStyle/>
          <a:p>
            <a:endParaRPr lang="zh-CN" altLang="en-US"/>
          </a:p>
        </p:txBody>
      </p:sp>
      <p:sp>
        <p:nvSpPr>
          <p:cNvPr id="47107" name="Rectangle 3"/>
          <p:cNvSpPr>
            <a:spLocks noChangeArrowheads="1"/>
          </p:cNvSpPr>
          <p:nvPr/>
        </p:nvSpPr>
        <p:spPr bwMode="auto">
          <a:xfrm>
            <a:off x="620713" y="3649663"/>
            <a:ext cx="8189912" cy="504825"/>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7108" name="Rectangle 4"/>
          <p:cNvSpPr>
            <a:spLocks noGrp="1" noChangeArrowheads="1"/>
          </p:cNvSpPr>
          <p:nvPr>
            <p:ph type="title"/>
          </p:nvPr>
        </p:nvSpPr>
        <p:spPr>
          <a:xfrm>
            <a:off x="457200" y="274638"/>
            <a:ext cx="7794625" cy="725487"/>
          </a:xfrm>
        </p:spPr>
        <p:txBody>
          <a:bodyPr/>
          <a:lstStyle/>
          <a:p>
            <a:r>
              <a:rPr lang="en-US" altLang="zh-CN" smtClean="0"/>
              <a:t>Contiguous</a:t>
            </a:r>
            <a:r>
              <a:rPr lang="zh-CN" altLang="en-US" smtClean="0"/>
              <a:t> </a:t>
            </a:r>
            <a:r>
              <a:rPr lang="en-US" altLang="zh-CN" smtClean="0"/>
              <a:t>ARQ Protocol</a:t>
            </a:r>
            <a:r>
              <a:rPr lang="zh-CN" altLang="en-US" smtClean="0"/>
              <a:t> </a:t>
            </a:r>
          </a:p>
        </p:txBody>
      </p:sp>
      <p:sp>
        <p:nvSpPr>
          <p:cNvPr id="47109" name="Rectangle 5"/>
          <p:cNvSpPr>
            <a:spLocks noChangeArrowheads="1"/>
          </p:cNvSpPr>
          <p:nvPr/>
        </p:nvSpPr>
        <p:spPr bwMode="auto">
          <a:xfrm>
            <a:off x="620713"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a:t>
            </a:r>
          </a:p>
        </p:txBody>
      </p:sp>
      <p:sp>
        <p:nvSpPr>
          <p:cNvPr id="47110" name="Rectangle 6"/>
          <p:cNvSpPr>
            <a:spLocks noChangeArrowheads="1"/>
          </p:cNvSpPr>
          <p:nvPr/>
        </p:nvSpPr>
        <p:spPr bwMode="auto">
          <a:xfrm>
            <a:off x="1303338"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2</a:t>
            </a:r>
          </a:p>
        </p:txBody>
      </p:sp>
      <p:sp>
        <p:nvSpPr>
          <p:cNvPr id="47111" name="Rectangle 7"/>
          <p:cNvSpPr>
            <a:spLocks noChangeArrowheads="1"/>
          </p:cNvSpPr>
          <p:nvPr/>
        </p:nvSpPr>
        <p:spPr bwMode="auto">
          <a:xfrm>
            <a:off x="198755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3</a:t>
            </a:r>
          </a:p>
        </p:txBody>
      </p:sp>
      <p:sp>
        <p:nvSpPr>
          <p:cNvPr id="47112" name="Rectangle 8"/>
          <p:cNvSpPr>
            <a:spLocks noChangeArrowheads="1"/>
          </p:cNvSpPr>
          <p:nvPr/>
        </p:nvSpPr>
        <p:spPr bwMode="auto">
          <a:xfrm>
            <a:off x="26701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4</a:t>
            </a:r>
          </a:p>
        </p:txBody>
      </p:sp>
      <p:sp>
        <p:nvSpPr>
          <p:cNvPr id="47113" name="Rectangle 9"/>
          <p:cNvSpPr>
            <a:spLocks noChangeArrowheads="1"/>
          </p:cNvSpPr>
          <p:nvPr/>
        </p:nvSpPr>
        <p:spPr bwMode="auto">
          <a:xfrm>
            <a:off x="33543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5</a:t>
            </a:r>
          </a:p>
        </p:txBody>
      </p:sp>
      <p:sp>
        <p:nvSpPr>
          <p:cNvPr id="47114" name="Rectangle 10"/>
          <p:cNvSpPr>
            <a:spLocks noChangeArrowheads="1"/>
          </p:cNvSpPr>
          <p:nvPr/>
        </p:nvSpPr>
        <p:spPr bwMode="auto">
          <a:xfrm>
            <a:off x="403860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6</a:t>
            </a:r>
          </a:p>
        </p:txBody>
      </p:sp>
      <p:sp>
        <p:nvSpPr>
          <p:cNvPr id="47115" name="Rectangle 11"/>
          <p:cNvSpPr>
            <a:spLocks noChangeArrowheads="1"/>
          </p:cNvSpPr>
          <p:nvPr/>
        </p:nvSpPr>
        <p:spPr bwMode="auto">
          <a:xfrm>
            <a:off x="472122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7</a:t>
            </a:r>
          </a:p>
        </p:txBody>
      </p:sp>
      <p:sp>
        <p:nvSpPr>
          <p:cNvPr id="47116" name="Rectangle 12"/>
          <p:cNvSpPr>
            <a:spLocks noChangeArrowheads="1"/>
          </p:cNvSpPr>
          <p:nvPr/>
        </p:nvSpPr>
        <p:spPr bwMode="auto">
          <a:xfrm>
            <a:off x="540543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8</a:t>
            </a:r>
          </a:p>
        </p:txBody>
      </p:sp>
      <p:sp>
        <p:nvSpPr>
          <p:cNvPr id="47117" name="Rectangle 13"/>
          <p:cNvSpPr>
            <a:spLocks noChangeArrowheads="1"/>
          </p:cNvSpPr>
          <p:nvPr/>
        </p:nvSpPr>
        <p:spPr bwMode="auto">
          <a:xfrm>
            <a:off x="608647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9</a:t>
            </a:r>
          </a:p>
        </p:txBody>
      </p:sp>
      <p:sp>
        <p:nvSpPr>
          <p:cNvPr id="47118" name="Rectangle 14"/>
          <p:cNvSpPr>
            <a:spLocks noChangeArrowheads="1"/>
          </p:cNvSpPr>
          <p:nvPr/>
        </p:nvSpPr>
        <p:spPr bwMode="auto">
          <a:xfrm>
            <a:off x="67722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10</a:t>
            </a:r>
          </a:p>
        </p:txBody>
      </p:sp>
      <p:sp>
        <p:nvSpPr>
          <p:cNvPr id="47119" name="Rectangle 15"/>
          <p:cNvSpPr>
            <a:spLocks noChangeArrowheads="1"/>
          </p:cNvSpPr>
          <p:nvPr/>
        </p:nvSpPr>
        <p:spPr bwMode="auto">
          <a:xfrm>
            <a:off x="74564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11</a:t>
            </a:r>
          </a:p>
        </p:txBody>
      </p:sp>
      <p:sp>
        <p:nvSpPr>
          <p:cNvPr id="47120" name="Rectangle 16"/>
          <p:cNvSpPr>
            <a:spLocks noChangeArrowheads="1"/>
          </p:cNvSpPr>
          <p:nvPr/>
        </p:nvSpPr>
        <p:spPr bwMode="auto">
          <a:xfrm>
            <a:off x="813752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12</a:t>
            </a:r>
          </a:p>
        </p:txBody>
      </p:sp>
      <p:sp>
        <p:nvSpPr>
          <p:cNvPr id="47121" name="Line 17"/>
          <p:cNvSpPr>
            <a:spLocks noChangeShapeType="1"/>
          </p:cNvSpPr>
          <p:nvPr/>
        </p:nvSpPr>
        <p:spPr bwMode="auto">
          <a:xfrm>
            <a:off x="13033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2" name="Line 18"/>
          <p:cNvSpPr>
            <a:spLocks noChangeShapeType="1"/>
          </p:cNvSpPr>
          <p:nvPr/>
        </p:nvSpPr>
        <p:spPr bwMode="auto">
          <a:xfrm>
            <a:off x="19859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3" name="Line 19"/>
          <p:cNvSpPr>
            <a:spLocks noChangeShapeType="1"/>
          </p:cNvSpPr>
          <p:nvPr/>
        </p:nvSpPr>
        <p:spPr bwMode="auto">
          <a:xfrm>
            <a:off x="266700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4" name="Line 20"/>
          <p:cNvSpPr>
            <a:spLocks noChangeShapeType="1"/>
          </p:cNvSpPr>
          <p:nvPr/>
        </p:nvSpPr>
        <p:spPr bwMode="auto">
          <a:xfrm>
            <a:off x="334962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5" name="Line 21"/>
          <p:cNvSpPr>
            <a:spLocks noChangeShapeType="1"/>
          </p:cNvSpPr>
          <p:nvPr/>
        </p:nvSpPr>
        <p:spPr bwMode="auto">
          <a:xfrm>
            <a:off x="40306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6" name="Line 22"/>
          <p:cNvSpPr>
            <a:spLocks noChangeShapeType="1"/>
          </p:cNvSpPr>
          <p:nvPr/>
        </p:nvSpPr>
        <p:spPr bwMode="auto">
          <a:xfrm>
            <a:off x="471328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7" name="Line 23"/>
          <p:cNvSpPr>
            <a:spLocks noChangeShapeType="1"/>
          </p:cNvSpPr>
          <p:nvPr/>
        </p:nvSpPr>
        <p:spPr bwMode="auto">
          <a:xfrm>
            <a:off x="53959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8" name="Line 24"/>
          <p:cNvSpPr>
            <a:spLocks noChangeShapeType="1"/>
          </p:cNvSpPr>
          <p:nvPr/>
        </p:nvSpPr>
        <p:spPr bwMode="auto">
          <a:xfrm>
            <a:off x="607695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9" name="Line 25"/>
          <p:cNvSpPr>
            <a:spLocks noChangeShapeType="1"/>
          </p:cNvSpPr>
          <p:nvPr/>
        </p:nvSpPr>
        <p:spPr bwMode="auto">
          <a:xfrm>
            <a:off x="675957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0" name="Line 26"/>
          <p:cNvSpPr>
            <a:spLocks noChangeShapeType="1"/>
          </p:cNvSpPr>
          <p:nvPr/>
        </p:nvSpPr>
        <p:spPr bwMode="auto">
          <a:xfrm>
            <a:off x="74406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1" name="Line 27"/>
          <p:cNvSpPr>
            <a:spLocks noChangeShapeType="1"/>
          </p:cNvSpPr>
          <p:nvPr/>
        </p:nvSpPr>
        <p:spPr bwMode="auto">
          <a:xfrm>
            <a:off x="81232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2" name="Text Box 28"/>
          <p:cNvSpPr txBox="1">
            <a:spLocks noChangeArrowheads="1"/>
          </p:cNvSpPr>
          <p:nvPr/>
        </p:nvSpPr>
        <p:spPr bwMode="auto">
          <a:xfrm>
            <a:off x="1979613" y="4329113"/>
            <a:ext cx="5703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latin typeface="Times New Roman" pitchFamily="18" charset="0"/>
                <a:ea typeface="黑体" pitchFamily="2" charset="-122"/>
              </a:rPr>
              <a:t>(a) </a:t>
            </a:r>
            <a:r>
              <a:rPr lang="zh-CN" altLang="en-US" sz="2400">
                <a:solidFill>
                  <a:schemeClr val="folHlink"/>
                </a:solidFill>
                <a:latin typeface="Times New Roman" pitchFamily="18" charset="0"/>
                <a:ea typeface="黑体" pitchFamily="2" charset="-122"/>
              </a:rPr>
              <a:t>发送方维持发送窗口（发送窗口是 </a:t>
            </a:r>
            <a:r>
              <a:rPr lang="en-US" altLang="zh-CN" sz="2400">
                <a:solidFill>
                  <a:schemeClr val="folHlink"/>
                </a:solidFill>
                <a:latin typeface="Times New Roman" pitchFamily="18" charset="0"/>
                <a:ea typeface="黑体" pitchFamily="2" charset="-122"/>
              </a:rPr>
              <a:t>5</a:t>
            </a:r>
            <a:r>
              <a:rPr lang="zh-CN" altLang="en-US" sz="2400">
                <a:solidFill>
                  <a:schemeClr val="folHlink"/>
                </a:solidFill>
                <a:latin typeface="Times New Roman" pitchFamily="18" charset="0"/>
                <a:ea typeface="黑体" pitchFamily="2" charset="-122"/>
              </a:rPr>
              <a:t>）</a:t>
            </a:r>
          </a:p>
        </p:txBody>
      </p:sp>
      <p:sp>
        <p:nvSpPr>
          <p:cNvPr id="47133" name="Text Box 29"/>
          <p:cNvSpPr txBox="1">
            <a:spLocks noChangeArrowheads="1"/>
          </p:cNvSpPr>
          <p:nvPr/>
        </p:nvSpPr>
        <p:spPr bwMode="auto">
          <a:xfrm>
            <a:off x="1549400" y="29718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发送窗口</a:t>
            </a:r>
          </a:p>
        </p:txBody>
      </p:sp>
      <p:grpSp>
        <p:nvGrpSpPr>
          <p:cNvPr id="2" name="Group 30"/>
          <p:cNvGrpSpPr>
            <a:grpSpLocks/>
          </p:cNvGrpSpPr>
          <p:nvPr/>
        </p:nvGrpSpPr>
        <p:grpSpPr bwMode="auto">
          <a:xfrm>
            <a:off x="611188" y="4778375"/>
            <a:ext cx="8199437" cy="1865313"/>
            <a:chOff x="385" y="2704"/>
            <a:chExt cx="5165" cy="1175"/>
          </a:xfrm>
        </p:grpSpPr>
        <p:sp>
          <p:nvSpPr>
            <p:cNvPr id="47174" name="Rectangle 31"/>
            <p:cNvSpPr>
              <a:spLocks noChangeArrowheads="1"/>
            </p:cNvSpPr>
            <p:nvPr/>
          </p:nvSpPr>
          <p:spPr bwMode="auto">
            <a:xfrm>
              <a:off x="821" y="3012"/>
              <a:ext cx="2150" cy="575"/>
            </a:xfrm>
            <a:prstGeom prst="rect">
              <a:avLst/>
            </a:prstGeom>
            <a:solidFill>
              <a:srgbClr val="66FF99"/>
            </a:solidFill>
            <a:ln w="28575">
              <a:solidFill>
                <a:srgbClr val="808080"/>
              </a:solidFill>
              <a:miter lim="800000"/>
              <a:headEnd/>
              <a:tailEnd/>
            </a:ln>
          </p:spPr>
          <p:txBody>
            <a:bodyPr wrap="none" anchor="ctr"/>
            <a:lstStyle/>
            <a:p>
              <a:endParaRPr lang="zh-CN" altLang="en-US"/>
            </a:p>
          </p:txBody>
        </p:sp>
        <p:sp>
          <p:nvSpPr>
            <p:cNvPr id="47175" name="Rectangle 32"/>
            <p:cNvSpPr>
              <a:spLocks noChangeArrowheads="1"/>
            </p:cNvSpPr>
            <p:nvPr/>
          </p:nvSpPr>
          <p:spPr bwMode="auto">
            <a:xfrm>
              <a:off x="385" y="3140"/>
              <a:ext cx="5158" cy="319"/>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7176" name="Text Box 33"/>
            <p:cNvSpPr txBox="1">
              <a:spLocks noChangeArrowheads="1"/>
            </p:cNvSpPr>
            <p:nvPr/>
          </p:nvSpPr>
          <p:spPr bwMode="auto">
            <a:xfrm>
              <a:off x="1258" y="3591"/>
              <a:ext cx="3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latin typeface="Times New Roman" pitchFamily="18" charset="0"/>
                  <a:ea typeface="黑体" pitchFamily="2" charset="-122"/>
                </a:rPr>
                <a:t>(b) </a:t>
              </a:r>
              <a:r>
                <a:rPr lang="zh-CN" altLang="en-US" sz="2400">
                  <a:solidFill>
                    <a:schemeClr val="folHlink"/>
                  </a:solidFill>
                  <a:latin typeface="Times New Roman" pitchFamily="18" charset="0"/>
                  <a:ea typeface="黑体" pitchFamily="2" charset="-122"/>
                </a:rPr>
                <a:t>收到一个确认后发送窗口向前滑动</a:t>
              </a:r>
            </a:p>
          </p:txBody>
        </p:sp>
        <p:sp>
          <p:nvSpPr>
            <p:cNvPr id="47177" name="Line 34"/>
            <p:cNvSpPr>
              <a:spLocks noChangeShapeType="1"/>
            </p:cNvSpPr>
            <p:nvPr/>
          </p:nvSpPr>
          <p:spPr bwMode="auto">
            <a:xfrm>
              <a:off x="3016" y="3067"/>
              <a:ext cx="421"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78" name="Text Box 35"/>
            <p:cNvSpPr txBox="1">
              <a:spLocks noChangeArrowheads="1"/>
            </p:cNvSpPr>
            <p:nvPr/>
          </p:nvSpPr>
          <p:spPr bwMode="auto">
            <a:xfrm>
              <a:off x="3424" y="284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向前</a:t>
              </a:r>
            </a:p>
          </p:txBody>
        </p:sp>
        <p:sp>
          <p:nvSpPr>
            <p:cNvPr id="47179" name="Rectangle 36"/>
            <p:cNvSpPr>
              <a:spLocks noChangeArrowheads="1"/>
            </p:cNvSpPr>
            <p:nvPr/>
          </p:nvSpPr>
          <p:spPr bwMode="auto">
            <a:xfrm>
              <a:off x="38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a:t>
              </a:r>
            </a:p>
          </p:txBody>
        </p:sp>
        <p:sp>
          <p:nvSpPr>
            <p:cNvPr id="47180" name="Rectangle 37"/>
            <p:cNvSpPr>
              <a:spLocks noChangeArrowheads="1"/>
            </p:cNvSpPr>
            <p:nvPr/>
          </p:nvSpPr>
          <p:spPr bwMode="auto">
            <a:xfrm>
              <a:off x="815"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2</a:t>
              </a:r>
            </a:p>
          </p:txBody>
        </p:sp>
        <p:sp>
          <p:nvSpPr>
            <p:cNvPr id="47181" name="Rectangle 38"/>
            <p:cNvSpPr>
              <a:spLocks noChangeArrowheads="1"/>
            </p:cNvSpPr>
            <p:nvPr/>
          </p:nvSpPr>
          <p:spPr bwMode="auto">
            <a:xfrm>
              <a:off x="1246"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3</a:t>
              </a:r>
            </a:p>
          </p:txBody>
        </p:sp>
        <p:sp>
          <p:nvSpPr>
            <p:cNvPr id="47182" name="Rectangle 39"/>
            <p:cNvSpPr>
              <a:spLocks noChangeArrowheads="1"/>
            </p:cNvSpPr>
            <p:nvPr/>
          </p:nvSpPr>
          <p:spPr bwMode="auto">
            <a:xfrm>
              <a:off x="167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4</a:t>
              </a:r>
            </a:p>
          </p:txBody>
        </p:sp>
        <p:sp>
          <p:nvSpPr>
            <p:cNvPr id="47183" name="Rectangle 40"/>
            <p:cNvSpPr>
              <a:spLocks noChangeArrowheads="1"/>
            </p:cNvSpPr>
            <p:nvPr/>
          </p:nvSpPr>
          <p:spPr bwMode="auto">
            <a:xfrm>
              <a:off x="2107"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5</a:t>
              </a:r>
            </a:p>
          </p:txBody>
        </p:sp>
        <p:sp>
          <p:nvSpPr>
            <p:cNvPr id="47184" name="Rectangle 41"/>
            <p:cNvSpPr>
              <a:spLocks noChangeArrowheads="1"/>
            </p:cNvSpPr>
            <p:nvPr/>
          </p:nvSpPr>
          <p:spPr bwMode="auto">
            <a:xfrm>
              <a:off x="2538"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6</a:t>
              </a:r>
            </a:p>
          </p:txBody>
        </p:sp>
        <p:sp>
          <p:nvSpPr>
            <p:cNvPr id="47185" name="Rectangle 42"/>
            <p:cNvSpPr>
              <a:spLocks noChangeArrowheads="1"/>
            </p:cNvSpPr>
            <p:nvPr/>
          </p:nvSpPr>
          <p:spPr bwMode="auto">
            <a:xfrm>
              <a:off x="2967"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7</a:t>
              </a:r>
            </a:p>
          </p:txBody>
        </p:sp>
        <p:sp>
          <p:nvSpPr>
            <p:cNvPr id="47186" name="Rectangle 43"/>
            <p:cNvSpPr>
              <a:spLocks noChangeArrowheads="1"/>
            </p:cNvSpPr>
            <p:nvPr/>
          </p:nvSpPr>
          <p:spPr bwMode="auto">
            <a:xfrm>
              <a:off x="3399"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8</a:t>
              </a:r>
            </a:p>
          </p:txBody>
        </p:sp>
        <p:sp>
          <p:nvSpPr>
            <p:cNvPr id="47187" name="Rectangle 44"/>
            <p:cNvSpPr>
              <a:spLocks noChangeArrowheads="1"/>
            </p:cNvSpPr>
            <p:nvPr/>
          </p:nvSpPr>
          <p:spPr bwMode="auto">
            <a:xfrm>
              <a:off x="3828"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9</a:t>
              </a:r>
            </a:p>
          </p:txBody>
        </p:sp>
        <p:sp>
          <p:nvSpPr>
            <p:cNvPr id="47188" name="Rectangle 45"/>
            <p:cNvSpPr>
              <a:spLocks noChangeArrowheads="1"/>
            </p:cNvSpPr>
            <p:nvPr/>
          </p:nvSpPr>
          <p:spPr bwMode="auto">
            <a:xfrm>
              <a:off x="4259"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10</a:t>
              </a:r>
            </a:p>
          </p:txBody>
        </p:sp>
        <p:sp>
          <p:nvSpPr>
            <p:cNvPr id="47189" name="Rectangle 46"/>
            <p:cNvSpPr>
              <a:spLocks noChangeArrowheads="1"/>
            </p:cNvSpPr>
            <p:nvPr/>
          </p:nvSpPr>
          <p:spPr bwMode="auto">
            <a:xfrm>
              <a:off x="469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11</a:t>
              </a:r>
            </a:p>
          </p:txBody>
        </p:sp>
        <p:sp>
          <p:nvSpPr>
            <p:cNvPr id="47190" name="Rectangle 47"/>
            <p:cNvSpPr>
              <a:spLocks noChangeArrowheads="1"/>
            </p:cNvSpPr>
            <p:nvPr/>
          </p:nvSpPr>
          <p:spPr bwMode="auto">
            <a:xfrm>
              <a:off x="512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800">
                  <a:solidFill>
                    <a:schemeClr val="folHlink"/>
                  </a:solidFill>
                  <a:latin typeface="Times New Roman" pitchFamily="18" charset="0"/>
                  <a:ea typeface="黑体" pitchFamily="2" charset="-122"/>
                </a:rPr>
                <a:t>12</a:t>
              </a:r>
            </a:p>
          </p:txBody>
        </p:sp>
        <p:sp>
          <p:nvSpPr>
            <p:cNvPr id="47191" name="Line 48"/>
            <p:cNvSpPr>
              <a:spLocks noChangeShapeType="1"/>
            </p:cNvSpPr>
            <p:nvPr/>
          </p:nvSpPr>
          <p:spPr bwMode="auto">
            <a:xfrm>
              <a:off x="815"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2" name="Line 49"/>
            <p:cNvSpPr>
              <a:spLocks noChangeShapeType="1"/>
            </p:cNvSpPr>
            <p:nvPr/>
          </p:nvSpPr>
          <p:spPr bwMode="auto">
            <a:xfrm>
              <a:off x="124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3" name="Line 50"/>
            <p:cNvSpPr>
              <a:spLocks noChangeShapeType="1"/>
            </p:cNvSpPr>
            <p:nvPr/>
          </p:nvSpPr>
          <p:spPr bwMode="auto">
            <a:xfrm>
              <a:off x="167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4" name="Line 51"/>
            <p:cNvSpPr>
              <a:spLocks noChangeShapeType="1"/>
            </p:cNvSpPr>
            <p:nvPr/>
          </p:nvSpPr>
          <p:spPr bwMode="auto">
            <a:xfrm>
              <a:off x="210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5" name="Line 52"/>
            <p:cNvSpPr>
              <a:spLocks noChangeShapeType="1"/>
            </p:cNvSpPr>
            <p:nvPr/>
          </p:nvSpPr>
          <p:spPr bwMode="auto">
            <a:xfrm>
              <a:off x="253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6" name="Line 53"/>
            <p:cNvSpPr>
              <a:spLocks noChangeShapeType="1"/>
            </p:cNvSpPr>
            <p:nvPr/>
          </p:nvSpPr>
          <p:spPr bwMode="auto">
            <a:xfrm>
              <a:off x="296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7" name="Line 54"/>
            <p:cNvSpPr>
              <a:spLocks noChangeShapeType="1"/>
            </p:cNvSpPr>
            <p:nvPr/>
          </p:nvSpPr>
          <p:spPr bwMode="auto">
            <a:xfrm>
              <a:off x="339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8" name="Line 55"/>
            <p:cNvSpPr>
              <a:spLocks noChangeShapeType="1"/>
            </p:cNvSpPr>
            <p:nvPr/>
          </p:nvSpPr>
          <p:spPr bwMode="auto">
            <a:xfrm>
              <a:off x="382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99" name="Line 56"/>
            <p:cNvSpPr>
              <a:spLocks noChangeShapeType="1"/>
            </p:cNvSpPr>
            <p:nvPr/>
          </p:nvSpPr>
          <p:spPr bwMode="auto">
            <a:xfrm>
              <a:off x="425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0" name="Line 57"/>
            <p:cNvSpPr>
              <a:spLocks noChangeShapeType="1"/>
            </p:cNvSpPr>
            <p:nvPr/>
          </p:nvSpPr>
          <p:spPr bwMode="auto">
            <a:xfrm>
              <a:off x="468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1" name="Line 58"/>
            <p:cNvSpPr>
              <a:spLocks noChangeShapeType="1"/>
            </p:cNvSpPr>
            <p:nvPr/>
          </p:nvSpPr>
          <p:spPr bwMode="auto">
            <a:xfrm>
              <a:off x="511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202" name="Text Box 59"/>
            <p:cNvSpPr txBox="1">
              <a:spLocks noChangeArrowheads="1"/>
            </p:cNvSpPr>
            <p:nvPr/>
          </p:nvSpPr>
          <p:spPr bwMode="auto">
            <a:xfrm>
              <a:off x="1497" y="2704"/>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zh-CN" altLang="en-US" sz="2400">
                  <a:solidFill>
                    <a:schemeClr val="folHlink"/>
                  </a:solidFill>
                  <a:latin typeface="Times New Roman" pitchFamily="18" charset="0"/>
                  <a:ea typeface="黑体" pitchFamily="2" charset="-122"/>
                </a:rPr>
                <a:t>发送窗口</a:t>
              </a:r>
            </a:p>
          </p:txBody>
        </p:sp>
      </p:grpSp>
      <p:sp>
        <p:nvSpPr>
          <p:cNvPr id="47135" name="Freeform 4"/>
          <p:cNvSpPr>
            <a:spLocks/>
          </p:cNvSpPr>
          <p:nvPr/>
        </p:nvSpPr>
        <p:spPr bwMode="auto">
          <a:xfrm>
            <a:off x="788988" y="1404938"/>
            <a:ext cx="7015162" cy="1627187"/>
          </a:xfrm>
          <a:custGeom>
            <a:avLst/>
            <a:gdLst>
              <a:gd name="T0" fmla="*/ 0 w 4131"/>
              <a:gd name="T1" fmla="*/ 2147483647 h 1088"/>
              <a:gd name="T2" fmla="*/ 2147483647 w 4131"/>
              <a:gd name="T3" fmla="*/ 0 h 1088"/>
              <a:gd name="T4" fmla="*/ 2147483647 w 4131"/>
              <a:gd name="T5" fmla="*/ 2147483647 h 1088"/>
              <a:gd name="T6" fmla="*/ 2147483647 w 4131"/>
              <a:gd name="T7" fmla="*/ 2147483647 h 1088"/>
              <a:gd name="T8" fmla="*/ 0 w 4131"/>
              <a:gd name="T9" fmla="*/ 2147483647 h 1088"/>
              <a:gd name="T10" fmla="*/ 0 60000 65536"/>
              <a:gd name="T11" fmla="*/ 0 60000 65536"/>
              <a:gd name="T12" fmla="*/ 0 60000 65536"/>
              <a:gd name="T13" fmla="*/ 0 60000 65536"/>
              <a:gd name="T14" fmla="*/ 0 60000 65536"/>
              <a:gd name="T15" fmla="*/ 0 w 4131"/>
              <a:gd name="T16" fmla="*/ 0 h 1088"/>
              <a:gd name="T17" fmla="*/ 4131 w 4131"/>
              <a:gd name="T18" fmla="*/ 1088 h 1088"/>
            </a:gdLst>
            <a:ahLst/>
            <a:cxnLst>
              <a:cxn ang="T10">
                <a:pos x="T0" y="T1"/>
              </a:cxn>
              <a:cxn ang="T11">
                <a:pos x="T2" y="T3"/>
              </a:cxn>
              <a:cxn ang="T12">
                <a:pos x="T4" y="T5"/>
              </a:cxn>
              <a:cxn ang="T13">
                <a:pos x="T6" y="T7"/>
              </a:cxn>
              <a:cxn ang="T14">
                <a:pos x="T8" y="T9"/>
              </a:cxn>
            </a:cxnLst>
            <a:rect l="T15" t="T16" r="T17" b="T18"/>
            <a:pathLst>
              <a:path w="4131" h="1088">
                <a:moveTo>
                  <a:pt x="0" y="1088"/>
                </a:moveTo>
                <a:lnTo>
                  <a:pt x="987" y="0"/>
                </a:lnTo>
                <a:lnTo>
                  <a:pt x="4131" y="6"/>
                </a:lnTo>
                <a:lnTo>
                  <a:pt x="3165" y="1080"/>
                </a:lnTo>
                <a:lnTo>
                  <a:pt x="0" y="1088"/>
                </a:lnTo>
                <a:close/>
              </a:path>
            </a:pathLst>
          </a:custGeom>
          <a:solidFill>
            <a:srgbClr val="FF99CC"/>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a:lstStyle/>
          <a:p>
            <a:endParaRPr lang="zh-CN" altLang="en-US"/>
          </a:p>
        </p:txBody>
      </p:sp>
      <p:sp>
        <p:nvSpPr>
          <p:cNvPr id="47136" name="Line 5"/>
          <p:cNvSpPr>
            <a:spLocks noChangeShapeType="1"/>
          </p:cNvSpPr>
          <p:nvPr/>
        </p:nvSpPr>
        <p:spPr bwMode="auto">
          <a:xfrm>
            <a:off x="514350" y="3032125"/>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137" name="Line 6"/>
          <p:cNvSpPr>
            <a:spLocks noChangeShapeType="1"/>
          </p:cNvSpPr>
          <p:nvPr/>
        </p:nvSpPr>
        <p:spPr bwMode="auto">
          <a:xfrm>
            <a:off x="514350" y="1404938"/>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7138" name="Line 8"/>
          <p:cNvSpPr>
            <a:spLocks noChangeShapeType="1"/>
          </p:cNvSpPr>
          <p:nvPr/>
        </p:nvSpPr>
        <p:spPr bwMode="auto">
          <a:xfrm flipV="1">
            <a:off x="77787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9" name="Line 9"/>
          <p:cNvSpPr>
            <a:spLocks noChangeShapeType="1"/>
          </p:cNvSpPr>
          <p:nvPr/>
        </p:nvSpPr>
        <p:spPr bwMode="auto">
          <a:xfrm flipV="1">
            <a:off x="1165225"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Text Box 10"/>
          <p:cNvSpPr txBox="1">
            <a:spLocks noChangeArrowheads="1"/>
          </p:cNvSpPr>
          <p:nvPr/>
        </p:nvSpPr>
        <p:spPr bwMode="auto">
          <a:xfrm rot="-2681777">
            <a:off x="368300" y="2062163"/>
            <a:ext cx="156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ea typeface="黑体" pitchFamily="2" charset="-122"/>
              </a:rPr>
              <a:t>Segment</a:t>
            </a:r>
            <a:endParaRPr lang="zh-CN" altLang="en-US" sz="2400">
              <a:solidFill>
                <a:schemeClr val="folHlink"/>
              </a:solidFill>
              <a:ea typeface="黑体" pitchFamily="2" charset="-122"/>
            </a:endParaRPr>
          </a:p>
        </p:txBody>
      </p:sp>
      <p:sp>
        <p:nvSpPr>
          <p:cNvPr id="47141" name="Text Box 11"/>
          <p:cNvSpPr txBox="1">
            <a:spLocks noChangeArrowheads="1"/>
          </p:cNvSpPr>
          <p:nvPr/>
        </p:nvSpPr>
        <p:spPr bwMode="auto">
          <a:xfrm>
            <a:off x="8691563" y="1000125"/>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i="1">
                <a:solidFill>
                  <a:schemeClr val="folHlink"/>
                </a:solidFill>
                <a:ea typeface="黑体" pitchFamily="2" charset="-122"/>
              </a:rPr>
              <a:t>t</a:t>
            </a:r>
          </a:p>
        </p:txBody>
      </p:sp>
      <p:sp>
        <p:nvSpPr>
          <p:cNvPr id="47142" name="Text Box 12"/>
          <p:cNvSpPr txBox="1">
            <a:spLocks noChangeArrowheads="1"/>
          </p:cNvSpPr>
          <p:nvPr/>
        </p:nvSpPr>
        <p:spPr bwMode="auto">
          <a:xfrm>
            <a:off x="8691563" y="2687638"/>
            <a:ext cx="2682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i="1">
                <a:solidFill>
                  <a:schemeClr val="folHlink"/>
                </a:solidFill>
                <a:ea typeface="黑体" pitchFamily="2" charset="-122"/>
              </a:rPr>
              <a:t>t</a:t>
            </a:r>
          </a:p>
        </p:txBody>
      </p:sp>
      <p:sp>
        <p:nvSpPr>
          <p:cNvPr id="47143" name="Line 14"/>
          <p:cNvSpPr>
            <a:spLocks noChangeShapeType="1"/>
          </p:cNvSpPr>
          <p:nvPr/>
        </p:nvSpPr>
        <p:spPr bwMode="auto">
          <a:xfrm rot="-5705339">
            <a:off x="1504950" y="1668463"/>
            <a:ext cx="350838" cy="461962"/>
          </a:xfrm>
          <a:prstGeom prst="line">
            <a:avLst/>
          </a:prstGeom>
          <a:noFill/>
          <a:ln w="57150">
            <a:solidFill>
              <a:schemeClr va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44" name="Line 15"/>
          <p:cNvSpPr>
            <a:spLocks noChangeShapeType="1"/>
          </p:cNvSpPr>
          <p:nvPr/>
        </p:nvSpPr>
        <p:spPr bwMode="auto">
          <a:xfrm flipV="1">
            <a:off x="15478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5" name="Line 16"/>
          <p:cNvSpPr>
            <a:spLocks noChangeShapeType="1"/>
          </p:cNvSpPr>
          <p:nvPr/>
        </p:nvSpPr>
        <p:spPr bwMode="auto">
          <a:xfrm flipV="1">
            <a:off x="50149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6" name="Line 17"/>
          <p:cNvSpPr>
            <a:spLocks noChangeShapeType="1"/>
          </p:cNvSpPr>
          <p:nvPr/>
        </p:nvSpPr>
        <p:spPr bwMode="auto">
          <a:xfrm flipH="1" flipV="1">
            <a:off x="2859088"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47" name="Text Box 18"/>
          <p:cNvSpPr txBox="1">
            <a:spLocks noChangeArrowheads="1"/>
          </p:cNvSpPr>
          <p:nvPr/>
        </p:nvSpPr>
        <p:spPr bwMode="auto">
          <a:xfrm rot="2268438">
            <a:off x="2860675" y="1847850"/>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solidFill>
                  <a:schemeClr val="folHlink"/>
                </a:solidFill>
                <a:ea typeface="黑体" pitchFamily="2" charset="-122"/>
              </a:rPr>
              <a:t>ACK</a:t>
            </a:r>
          </a:p>
        </p:txBody>
      </p:sp>
      <p:sp>
        <p:nvSpPr>
          <p:cNvPr id="47148" name="Line 19"/>
          <p:cNvSpPr>
            <a:spLocks noChangeShapeType="1"/>
          </p:cNvSpPr>
          <p:nvPr/>
        </p:nvSpPr>
        <p:spPr bwMode="auto">
          <a:xfrm>
            <a:off x="3559175" y="2301875"/>
            <a:ext cx="292100" cy="279400"/>
          </a:xfrm>
          <a:prstGeom prst="line">
            <a:avLst/>
          </a:prstGeom>
          <a:noFill/>
          <a:ln w="28575">
            <a:solidFill>
              <a:schemeClr val="fo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49" name="Line 20"/>
          <p:cNvSpPr>
            <a:spLocks noChangeShapeType="1"/>
          </p:cNvSpPr>
          <p:nvPr/>
        </p:nvSpPr>
        <p:spPr bwMode="auto">
          <a:xfrm flipV="1">
            <a:off x="1931988"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0" name="Line 21"/>
          <p:cNvSpPr>
            <a:spLocks noChangeShapeType="1"/>
          </p:cNvSpPr>
          <p:nvPr/>
        </p:nvSpPr>
        <p:spPr bwMode="auto">
          <a:xfrm flipV="1">
            <a:off x="2317750"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1" name="Line 22"/>
          <p:cNvSpPr>
            <a:spLocks noChangeShapeType="1"/>
          </p:cNvSpPr>
          <p:nvPr/>
        </p:nvSpPr>
        <p:spPr bwMode="auto">
          <a:xfrm flipV="1">
            <a:off x="2720975" y="142398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2" name="Line 23"/>
          <p:cNvSpPr>
            <a:spLocks noChangeShapeType="1"/>
          </p:cNvSpPr>
          <p:nvPr/>
        </p:nvSpPr>
        <p:spPr bwMode="auto">
          <a:xfrm flipV="1">
            <a:off x="30908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3" name="Line 24"/>
          <p:cNvSpPr>
            <a:spLocks noChangeShapeType="1"/>
          </p:cNvSpPr>
          <p:nvPr/>
        </p:nvSpPr>
        <p:spPr bwMode="auto">
          <a:xfrm flipV="1">
            <a:off x="38655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4" name="Line 25"/>
          <p:cNvSpPr>
            <a:spLocks noChangeShapeType="1"/>
          </p:cNvSpPr>
          <p:nvPr/>
        </p:nvSpPr>
        <p:spPr bwMode="auto">
          <a:xfrm flipV="1">
            <a:off x="42545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5" name="Line 26"/>
          <p:cNvSpPr>
            <a:spLocks noChangeShapeType="1"/>
          </p:cNvSpPr>
          <p:nvPr/>
        </p:nvSpPr>
        <p:spPr bwMode="auto">
          <a:xfrm flipV="1">
            <a:off x="4640263"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6" name="Line 27"/>
          <p:cNvSpPr>
            <a:spLocks noChangeShapeType="1"/>
          </p:cNvSpPr>
          <p:nvPr/>
        </p:nvSpPr>
        <p:spPr bwMode="auto">
          <a:xfrm flipV="1">
            <a:off x="50292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7" name="Line 28"/>
          <p:cNvSpPr>
            <a:spLocks noChangeShapeType="1"/>
          </p:cNvSpPr>
          <p:nvPr/>
        </p:nvSpPr>
        <p:spPr bwMode="auto">
          <a:xfrm flipV="1">
            <a:off x="3473450"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8" name="Line 29"/>
          <p:cNvSpPr>
            <a:spLocks noChangeShapeType="1"/>
          </p:cNvSpPr>
          <p:nvPr/>
        </p:nvSpPr>
        <p:spPr bwMode="auto">
          <a:xfrm flipV="1">
            <a:off x="5399088"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9" name="Line 30"/>
          <p:cNvSpPr>
            <a:spLocks noChangeShapeType="1"/>
          </p:cNvSpPr>
          <p:nvPr/>
        </p:nvSpPr>
        <p:spPr bwMode="auto">
          <a:xfrm flipV="1">
            <a:off x="577215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0" name="Line 31"/>
          <p:cNvSpPr>
            <a:spLocks noChangeShapeType="1"/>
          </p:cNvSpPr>
          <p:nvPr/>
        </p:nvSpPr>
        <p:spPr bwMode="auto">
          <a:xfrm flipV="1">
            <a:off x="614362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1" name="Line 32"/>
          <p:cNvSpPr>
            <a:spLocks noChangeShapeType="1"/>
          </p:cNvSpPr>
          <p:nvPr/>
        </p:nvSpPr>
        <p:spPr bwMode="auto">
          <a:xfrm flipH="1" flipV="1">
            <a:off x="32432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2" name="Line 33"/>
          <p:cNvSpPr>
            <a:spLocks noChangeShapeType="1"/>
          </p:cNvSpPr>
          <p:nvPr/>
        </p:nvSpPr>
        <p:spPr bwMode="auto">
          <a:xfrm flipH="1" flipV="1">
            <a:off x="3625850"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3" name="Line 34"/>
          <p:cNvSpPr>
            <a:spLocks noChangeShapeType="1"/>
          </p:cNvSpPr>
          <p:nvPr/>
        </p:nvSpPr>
        <p:spPr bwMode="auto">
          <a:xfrm flipH="1" flipV="1">
            <a:off x="4011613"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4" name="Line 35"/>
          <p:cNvSpPr>
            <a:spLocks noChangeShapeType="1"/>
          </p:cNvSpPr>
          <p:nvPr/>
        </p:nvSpPr>
        <p:spPr bwMode="auto">
          <a:xfrm flipH="1" flipV="1">
            <a:off x="43957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5" name="Line 36"/>
          <p:cNvSpPr>
            <a:spLocks noChangeShapeType="1"/>
          </p:cNvSpPr>
          <p:nvPr/>
        </p:nvSpPr>
        <p:spPr bwMode="auto">
          <a:xfrm flipH="1" flipV="1">
            <a:off x="4778375"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6" name="Line 37"/>
          <p:cNvSpPr>
            <a:spLocks noChangeShapeType="1"/>
          </p:cNvSpPr>
          <p:nvPr/>
        </p:nvSpPr>
        <p:spPr bwMode="auto">
          <a:xfrm flipH="1" flipV="1">
            <a:off x="5162550"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7" name="Line 38"/>
          <p:cNvSpPr>
            <a:spLocks noChangeShapeType="1"/>
          </p:cNvSpPr>
          <p:nvPr/>
        </p:nvSpPr>
        <p:spPr bwMode="auto">
          <a:xfrm flipH="1" flipV="1">
            <a:off x="5546725"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8" name="Line 39"/>
          <p:cNvSpPr>
            <a:spLocks noChangeShapeType="1"/>
          </p:cNvSpPr>
          <p:nvPr/>
        </p:nvSpPr>
        <p:spPr bwMode="auto">
          <a:xfrm flipH="1" flipV="1">
            <a:off x="5929313" y="1409700"/>
            <a:ext cx="1695450"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69" name="Line 40"/>
          <p:cNvSpPr>
            <a:spLocks noChangeShapeType="1"/>
          </p:cNvSpPr>
          <p:nvPr/>
        </p:nvSpPr>
        <p:spPr bwMode="auto">
          <a:xfrm flipH="1" flipV="1">
            <a:off x="63134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47170" name="Line 41"/>
          <p:cNvSpPr>
            <a:spLocks noChangeShapeType="1"/>
          </p:cNvSpPr>
          <p:nvPr/>
        </p:nvSpPr>
        <p:spPr bwMode="auto">
          <a:xfrm flipH="1" flipV="1">
            <a:off x="66976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96" name="AutoShape 9"/>
          <p:cNvSpPr>
            <a:spLocks noChangeArrowheads="1"/>
          </p:cNvSpPr>
          <p:nvPr/>
        </p:nvSpPr>
        <p:spPr bwMode="auto">
          <a:xfrm>
            <a:off x="500034" y="1142984"/>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354" name="Rectangle 138"/>
          <p:cNvSpPr>
            <a:spLocks noChangeArrowheads="1"/>
          </p:cNvSpPr>
          <p:nvPr/>
        </p:nvSpPr>
        <p:spPr bwMode="auto">
          <a:xfrm>
            <a:off x="5092700" y="1035050"/>
            <a:ext cx="382905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0" name="AutoShape 4"/>
          <p:cNvSpPr>
            <a:spLocks noChangeArrowheads="1"/>
          </p:cNvSpPr>
          <p:nvPr/>
        </p:nvSpPr>
        <p:spPr bwMode="auto">
          <a:xfrm>
            <a:off x="5026025" y="1485900"/>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1" name="AutoShape 5"/>
          <p:cNvSpPr>
            <a:spLocks noChangeArrowheads="1"/>
          </p:cNvSpPr>
          <p:nvPr/>
        </p:nvSpPr>
        <p:spPr bwMode="auto">
          <a:xfrm>
            <a:off x="5026025" y="827088"/>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222" name="Text Box 6"/>
          <p:cNvSpPr txBox="1">
            <a:spLocks noChangeArrowheads="1"/>
          </p:cNvSpPr>
          <p:nvPr/>
        </p:nvSpPr>
        <p:spPr bwMode="auto">
          <a:xfrm>
            <a:off x="5783263" y="668338"/>
            <a:ext cx="2216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收到确认即可前移</a:t>
            </a:r>
          </a:p>
        </p:txBody>
      </p:sp>
      <p:sp>
        <p:nvSpPr>
          <p:cNvPr id="521313" name="Rectangle 97"/>
          <p:cNvSpPr>
            <a:spLocks noChangeArrowheads="1"/>
          </p:cNvSpPr>
          <p:nvPr/>
        </p:nvSpPr>
        <p:spPr bwMode="auto">
          <a:xfrm>
            <a:off x="268288" y="825500"/>
            <a:ext cx="4816475"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4" name="Rectangle 98"/>
          <p:cNvSpPr>
            <a:spLocks noChangeArrowheads="1"/>
          </p:cNvSpPr>
          <p:nvPr/>
        </p:nvSpPr>
        <p:spPr bwMode="auto">
          <a:xfrm>
            <a:off x="273050" y="1035050"/>
            <a:ext cx="8656638" cy="417513"/>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5" name="Line 99"/>
          <p:cNvSpPr>
            <a:spLocks noChangeShapeType="1"/>
          </p:cNvSpPr>
          <p:nvPr/>
        </p:nvSpPr>
        <p:spPr bwMode="auto">
          <a:xfrm>
            <a:off x="12350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6" name="Line 100"/>
          <p:cNvSpPr>
            <a:spLocks noChangeShapeType="1"/>
          </p:cNvSpPr>
          <p:nvPr/>
        </p:nvSpPr>
        <p:spPr bwMode="auto">
          <a:xfrm>
            <a:off x="219710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7" name="Line 101"/>
          <p:cNvSpPr>
            <a:spLocks noChangeShapeType="1"/>
          </p:cNvSpPr>
          <p:nvPr/>
        </p:nvSpPr>
        <p:spPr bwMode="auto">
          <a:xfrm>
            <a:off x="315912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8" name="Line 102"/>
          <p:cNvSpPr>
            <a:spLocks noChangeShapeType="1"/>
          </p:cNvSpPr>
          <p:nvPr/>
        </p:nvSpPr>
        <p:spPr bwMode="auto">
          <a:xfrm>
            <a:off x="412115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19" name="Line 103"/>
          <p:cNvSpPr>
            <a:spLocks noChangeShapeType="1"/>
          </p:cNvSpPr>
          <p:nvPr/>
        </p:nvSpPr>
        <p:spPr bwMode="auto">
          <a:xfrm>
            <a:off x="50831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0" name="Line 104"/>
          <p:cNvSpPr>
            <a:spLocks noChangeShapeType="1"/>
          </p:cNvSpPr>
          <p:nvPr/>
        </p:nvSpPr>
        <p:spPr bwMode="auto">
          <a:xfrm>
            <a:off x="604361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1" name="Line 105"/>
          <p:cNvSpPr>
            <a:spLocks noChangeShapeType="1"/>
          </p:cNvSpPr>
          <p:nvPr/>
        </p:nvSpPr>
        <p:spPr bwMode="auto">
          <a:xfrm>
            <a:off x="7005638"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2" name="Line 106"/>
          <p:cNvSpPr>
            <a:spLocks noChangeShapeType="1"/>
          </p:cNvSpPr>
          <p:nvPr/>
        </p:nvSpPr>
        <p:spPr bwMode="auto">
          <a:xfrm>
            <a:off x="796766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23" name="Text Box 107"/>
          <p:cNvSpPr txBox="1">
            <a:spLocks noChangeArrowheads="1"/>
          </p:cNvSpPr>
          <p:nvPr/>
        </p:nvSpPr>
        <p:spPr bwMode="auto">
          <a:xfrm>
            <a:off x="7810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1324" name="Text Box 108"/>
          <p:cNvSpPr txBox="1">
            <a:spLocks noChangeArrowheads="1"/>
          </p:cNvSpPr>
          <p:nvPr/>
        </p:nvSpPr>
        <p:spPr bwMode="auto">
          <a:xfrm>
            <a:off x="17351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1325" name="Text Box 109"/>
          <p:cNvSpPr txBox="1">
            <a:spLocks noChangeArrowheads="1"/>
          </p:cNvSpPr>
          <p:nvPr/>
        </p:nvSpPr>
        <p:spPr bwMode="auto">
          <a:xfrm>
            <a:off x="26908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1326" name="Text Box 110"/>
          <p:cNvSpPr txBox="1">
            <a:spLocks noChangeArrowheads="1"/>
          </p:cNvSpPr>
          <p:nvPr/>
        </p:nvSpPr>
        <p:spPr bwMode="auto">
          <a:xfrm>
            <a:off x="364648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1327" name="Text Box 111"/>
          <p:cNvSpPr txBox="1">
            <a:spLocks noChangeArrowheads="1"/>
          </p:cNvSpPr>
          <p:nvPr/>
        </p:nvSpPr>
        <p:spPr bwMode="auto">
          <a:xfrm>
            <a:off x="46021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1328" name="Text Box 112"/>
          <p:cNvSpPr txBox="1">
            <a:spLocks noChangeArrowheads="1"/>
          </p:cNvSpPr>
          <p:nvPr/>
        </p:nvSpPr>
        <p:spPr bwMode="auto">
          <a:xfrm>
            <a:off x="55832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1329" name="Text Box 113"/>
          <p:cNvSpPr txBox="1">
            <a:spLocks noChangeArrowheads="1"/>
          </p:cNvSpPr>
          <p:nvPr/>
        </p:nvSpPr>
        <p:spPr bwMode="auto">
          <a:xfrm>
            <a:off x="65389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1330" name="Text Box 114"/>
          <p:cNvSpPr txBox="1">
            <a:spLocks noChangeArrowheads="1"/>
          </p:cNvSpPr>
          <p:nvPr/>
        </p:nvSpPr>
        <p:spPr bwMode="auto">
          <a:xfrm>
            <a:off x="74739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1331" name="Text Box 115"/>
          <p:cNvSpPr txBox="1">
            <a:spLocks noChangeArrowheads="1"/>
          </p:cNvSpPr>
          <p:nvPr/>
        </p:nvSpPr>
        <p:spPr bwMode="auto">
          <a:xfrm>
            <a:off x="84629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1332" name="Text Box 116"/>
          <p:cNvSpPr txBox="1">
            <a:spLocks noChangeArrowheads="1"/>
          </p:cNvSpPr>
          <p:nvPr/>
        </p:nvSpPr>
        <p:spPr bwMode="auto">
          <a:xfrm>
            <a:off x="11811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1333" name="Text Box 117"/>
          <p:cNvSpPr txBox="1">
            <a:spLocks noChangeArrowheads="1"/>
          </p:cNvSpPr>
          <p:nvPr/>
        </p:nvSpPr>
        <p:spPr bwMode="auto">
          <a:xfrm>
            <a:off x="214312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1334" name="Text Box 118"/>
          <p:cNvSpPr txBox="1">
            <a:spLocks noChangeArrowheads="1"/>
          </p:cNvSpPr>
          <p:nvPr/>
        </p:nvSpPr>
        <p:spPr bwMode="auto">
          <a:xfrm>
            <a:off x="3105150"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1335" name="Text Box 119"/>
          <p:cNvSpPr txBox="1">
            <a:spLocks noChangeArrowheads="1"/>
          </p:cNvSpPr>
          <p:nvPr/>
        </p:nvSpPr>
        <p:spPr bwMode="auto">
          <a:xfrm>
            <a:off x="40671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1336" name="Text Box 120"/>
          <p:cNvSpPr txBox="1">
            <a:spLocks noChangeArrowheads="1"/>
          </p:cNvSpPr>
          <p:nvPr/>
        </p:nvSpPr>
        <p:spPr bwMode="auto">
          <a:xfrm>
            <a:off x="50292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1337" name="Text Box 121"/>
          <p:cNvSpPr txBox="1">
            <a:spLocks noChangeArrowheads="1"/>
          </p:cNvSpPr>
          <p:nvPr/>
        </p:nvSpPr>
        <p:spPr bwMode="auto">
          <a:xfrm>
            <a:off x="5991225"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1338" name="Text Box 122"/>
          <p:cNvSpPr txBox="1">
            <a:spLocks noChangeArrowheads="1"/>
          </p:cNvSpPr>
          <p:nvPr/>
        </p:nvSpPr>
        <p:spPr bwMode="auto">
          <a:xfrm>
            <a:off x="69532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1339" name="Text Box 123"/>
          <p:cNvSpPr txBox="1">
            <a:spLocks noChangeArrowheads="1"/>
          </p:cNvSpPr>
          <p:nvPr/>
        </p:nvSpPr>
        <p:spPr bwMode="auto">
          <a:xfrm>
            <a:off x="79152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1340" name="Text Box 124"/>
          <p:cNvSpPr txBox="1">
            <a:spLocks noChangeArrowheads="1"/>
          </p:cNvSpPr>
          <p:nvPr/>
        </p:nvSpPr>
        <p:spPr bwMode="auto">
          <a:xfrm>
            <a:off x="219075" y="11382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grpSp>
        <p:nvGrpSpPr>
          <p:cNvPr id="521367" name="Group 151"/>
          <p:cNvGrpSpPr>
            <a:grpSpLocks/>
          </p:cNvGrpSpPr>
          <p:nvPr/>
        </p:nvGrpSpPr>
        <p:grpSpPr bwMode="auto">
          <a:xfrm>
            <a:off x="254000" y="365125"/>
            <a:ext cx="4849813" cy="396875"/>
            <a:chOff x="160" y="230"/>
            <a:chExt cx="3055" cy="250"/>
          </a:xfrm>
        </p:grpSpPr>
        <p:sp>
          <p:nvSpPr>
            <p:cNvPr id="521341" name="Line 125"/>
            <p:cNvSpPr>
              <a:spLocks noChangeShapeType="1"/>
            </p:cNvSpPr>
            <p:nvPr/>
          </p:nvSpPr>
          <p:spPr bwMode="auto">
            <a:xfrm>
              <a:off x="160" y="388"/>
              <a:ext cx="3055" cy="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2" name="Text Box 126"/>
            <p:cNvSpPr txBox="1">
              <a:spLocks noChangeArrowheads="1"/>
            </p:cNvSpPr>
            <p:nvPr/>
          </p:nvSpPr>
          <p:spPr bwMode="auto">
            <a:xfrm>
              <a:off x="1276" y="230"/>
              <a:ext cx="75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a:t>
              </a:r>
            </a:p>
          </p:txBody>
        </p:sp>
      </p:grpSp>
      <p:sp>
        <p:nvSpPr>
          <p:cNvPr id="521343" name="Line 127"/>
          <p:cNvSpPr>
            <a:spLocks noChangeShapeType="1"/>
          </p:cNvSpPr>
          <p:nvPr/>
        </p:nvSpPr>
        <p:spPr bwMode="auto">
          <a:xfrm flipH="1">
            <a:off x="5087938" y="1697038"/>
            <a:ext cx="3175"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4" name="Rectangle 128"/>
          <p:cNvSpPr>
            <a:spLocks noChangeArrowheads="1"/>
          </p:cNvSpPr>
          <p:nvPr/>
        </p:nvSpPr>
        <p:spPr bwMode="auto">
          <a:xfrm>
            <a:off x="754063" y="1790700"/>
            <a:ext cx="989012"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5" name="Line 129"/>
          <p:cNvSpPr>
            <a:spLocks noChangeShapeType="1"/>
          </p:cNvSpPr>
          <p:nvPr/>
        </p:nvSpPr>
        <p:spPr bwMode="auto">
          <a:xfrm flipV="1">
            <a:off x="266700" y="1887538"/>
            <a:ext cx="4818063" cy="158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6" name="Line 130"/>
          <p:cNvSpPr>
            <a:spLocks noChangeShapeType="1"/>
          </p:cNvSpPr>
          <p:nvPr/>
        </p:nvSpPr>
        <p:spPr bwMode="auto">
          <a:xfrm>
            <a:off x="5078413" y="1878013"/>
            <a:ext cx="3851275" cy="952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1347" name="Text Box 131"/>
          <p:cNvSpPr txBox="1">
            <a:spLocks noChangeArrowheads="1"/>
          </p:cNvSpPr>
          <p:nvPr/>
        </p:nvSpPr>
        <p:spPr bwMode="auto">
          <a:xfrm>
            <a:off x="2181225" y="1709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1348" name="Text Box 132"/>
          <p:cNvSpPr txBox="1">
            <a:spLocks noChangeArrowheads="1"/>
          </p:cNvSpPr>
          <p:nvPr/>
        </p:nvSpPr>
        <p:spPr bwMode="auto">
          <a:xfrm>
            <a:off x="6434138" y="17065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1349" name="Line 133"/>
          <p:cNvSpPr>
            <a:spLocks noChangeShapeType="1"/>
          </p:cNvSpPr>
          <p:nvPr/>
        </p:nvSpPr>
        <p:spPr bwMode="auto">
          <a:xfrm flipH="1">
            <a:off x="8926513" y="1550988"/>
            <a:ext cx="1587" cy="40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1364" name="Group 148"/>
          <p:cNvGrpSpPr>
            <a:grpSpLocks/>
          </p:cNvGrpSpPr>
          <p:nvPr/>
        </p:nvGrpSpPr>
        <p:grpSpPr bwMode="auto">
          <a:xfrm>
            <a:off x="-7938" y="1449388"/>
            <a:ext cx="692151" cy="1116012"/>
            <a:chOff x="-5" y="913"/>
            <a:chExt cx="436" cy="703"/>
          </a:xfrm>
        </p:grpSpPr>
        <p:sp>
          <p:nvSpPr>
            <p:cNvPr id="521351" name="Line 135"/>
            <p:cNvSpPr>
              <a:spLocks noChangeShapeType="1"/>
            </p:cNvSpPr>
            <p:nvPr/>
          </p:nvSpPr>
          <p:spPr bwMode="auto">
            <a:xfrm flipH="1" flipV="1">
              <a:off x="169" y="913"/>
              <a:ext cx="4" cy="518"/>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1352" name="Text Box 136"/>
            <p:cNvSpPr txBox="1">
              <a:spLocks noChangeArrowheads="1"/>
            </p:cNvSpPr>
            <p:nvPr/>
          </p:nvSpPr>
          <p:spPr bwMode="auto">
            <a:xfrm>
              <a:off x="-5" y="1395"/>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1366" name="Rectangle 150"/>
          <p:cNvSpPr>
            <a:spLocks noGrp="1" noChangeArrowheads="1"/>
          </p:cNvSpPr>
          <p:nvPr>
            <p:ph type="body" idx="1"/>
          </p:nvPr>
        </p:nvSpPr>
        <p:spPr>
          <a:xfrm>
            <a:off x="611188" y="2554288"/>
            <a:ext cx="7772400" cy="3538537"/>
          </a:xfrm>
        </p:spPr>
        <p:txBody>
          <a:bodyPr/>
          <a:lstStyle/>
          <a:p>
            <a:pPr>
              <a:lnSpc>
                <a:spcPct val="90000"/>
              </a:lnSpc>
            </a:pPr>
            <a:r>
              <a:rPr lang="zh-CN" altLang="en-US" sz="2800"/>
              <a:t>发送端要发送 </a:t>
            </a:r>
            <a:r>
              <a:rPr lang="en-US" altLang="zh-CN" sz="2800"/>
              <a:t>900 </a:t>
            </a:r>
            <a:r>
              <a:rPr lang="zh-CN" altLang="en-US" sz="2800"/>
              <a:t>字节长的数据，划分为 </a:t>
            </a:r>
            <a:r>
              <a:rPr lang="en-US" altLang="zh-CN" sz="2800"/>
              <a:t>9 </a:t>
            </a:r>
            <a:r>
              <a:rPr lang="zh-CN" altLang="en-US" sz="2800"/>
              <a:t>个 </a:t>
            </a:r>
            <a:r>
              <a:rPr lang="en-US" altLang="zh-CN" sz="2800"/>
              <a:t>100 </a:t>
            </a:r>
            <a:r>
              <a:rPr lang="zh-CN" altLang="en-US" sz="2800"/>
              <a:t>字节长的报文段，而发送窗口确定为 </a:t>
            </a:r>
            <a:r>
              <a:rPr lang="en-US" altLang="zh-CN" sz="2800"/>
              <a:t>500 </a:t>
            </a:r>
            <a:r>
              <a:rPr lang="zh-CN" altLang="en-US" sz="2800"/>
              <a:t>字节。</a:t>
            </a:r>
          </a:p>
          <a:p>
            <a:pPr>
              <a:lnSpc>
                <a:spcPct val="90000"/>
              </a:lnSpc>
            </a:pPr>
            <a:r>
              <a:rPr lang="zh-CN" altLang="en-US" sz="2800"/>
              <a:t>发送端只要收到了对方的确认，发送窗口就可前移。</a:t>
            </a:r>
          </a:p>
          <a:p>
            <a:pPr>
              <a:lnSpc>
                <a:spcPct val="90000"/>
              </a:lnSpc>
            </a:pPr>
            <a:r>
              <a:rPr lang="zh-CN" altLang="en-US" sz="2800"/>
              <a:t>发送 </a:t>
            </a:r>
            <a:r>
              <a:rPr lang="en-US" altLang="zh-CN" sz="2800"/>
              <a:t>TCP </a:t>
            </a:r>
            <a:r>
              <a:rPr lang="zh-CN" altLang="en-US" sz="2800"/>
              <a:t>要维护一个指针。每发送一个报文段，指针就向前移动一个报文段的距离。</a:t>
            </a:r>
          </a:p>
        </p:txBody>
      </p:sp>
    </p:spTree>
    <p:extLst>
      <p:ext uri="{BB962C8B-B14F-4D97-AF65-F5344CB8AC3E}">
        <p14:creationId xmlns:p14="http://schemas.microsoft.com/office/powerpoint/2010/main" val="25164432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1366">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21367"/>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1366">
                                            <p:txEl>
                                              <p:pRg st="1" end="1"/>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21366">
                                            <p:txEl>
                                              <p:pRg st="2" end="2"/>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21364"/>
                                        </p:tgtEl>
                                        <p:attrNameLst>
                                          <p:attrName>style.visibility</p:attrName>
                                        </p:attrNameLst>
                                      </p:cBhvr>
                                      <p:to>
                                        <p:strVal val="visible"/>
                                      </p:to>
                                    </p:set>
                                  </p:childTnLst>
                                </p:cTn>
                              </p:par>
                            </p:childTnLst>
                          </p:cTn>
                        </p:par>
                        <p:par>
                          <p:cTn id="21" fill="hold" nodeType="afterGroup">
                            <p:stCondLst>
                              <p:cond delay="0"/>
                            </p:stCondLst>
                            <p:childTnLst>
                              <p:par>
                                <p:cTn id="22" presetID="35" presetClass="emph" presetSubtype="0" repeatCount="3000" fill="hold" nodeType="afterEffect">
                                  <p:stCondLst>
                                    <p:cond delay="500"/>
                                  </p:stCondLst>
                                  <p:childTnLst>
                                    <p:anim calcmode="discrete" valueType="str">
                                      <p:cBhvr>
                                        <p:cTn id="23" dur="1000" fill="hold"/>
                                        <p:tgtEl>
                                          <p:spTgt spid="5213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36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611188" y="1844675"/>
            <a:ext cx="80645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20000"/>
              </a:lnSpc>
              <a:spcBef>
                <a:spcPct val="20000"/>
              </a:spcBef>
              <a:buClr>
                <a:schemeClr val="folHlink"/>
              </a:buClr>
              <a:buSzPct val="100000"/>
              <a:buFont typeface="Wingdings" pitchFamily="2" charset="2"/>
              <a:buChar char="n"/>
            </a:pPr>
            <a:r>
              <a:rPr lang="en-US" altLang="zh-CN" sz="2800" b="1"/>
              <a:t> </a:t>
            </a:r>
            <a:r>
              <a:rPr lang="en-US" altLang="zh-CN" sz="2800">
                <a:latin typeface="Tahoma" pitchFamily="34" charset="0"/>
              </a:rPr>
              <a:t>Two particularly important Layer 4 protocols:</a:t>
            </a:r>
          </a:p>
          <a:p>
            <a:pPr lvl="1">
              <a:lnSpc>
                <a:spcPct val="220000"/>
              </a:lnSpc>
              <a:spcBef>
                <a:spcPct val="20000"/>
              </a:spcBef>
              <a:buClr>
                <a:schemeClr val="accent2"/>
              </a:buClr>
              <a:buSzPct val="100000"/>
              <a:buFont typeface="Wingdings" pitchFamily="2" charset="2"/>
              <a:buChar char="n"/>
            </a:pPr>
            <a:r>
              <a:rPr lang="en-US" altLang="zh-CN" sz="2800">
                <a:latin typeface="Tahoma" pitchFamily="34" charset="0"/>
              </a:rPr>
              <a:t> </a:t>
            </a:r>
            <a:r>
              <a:rPr lang="en-US" altLang="zh-CN" sz="2800">
                <a:solidFill>
                  <a:schemeClr val="tx2"/>
                </a:solidFill>
                <a:latin typeface="Tahoma" pitchFamily="34" charset="0"/>
              </a:rPr>
              <a:t>Transmission Control Protocol (TCP) </a:t>
            </a:r>
          </a:p>
          <a:p>
            <a:pPr lvl="1">
              <a:lnSpc>
                <a:spcPct val="220000"/>
              </a:lnSpc>
              <a:spcBef>
                <a:spcPct val="20000"/>
              </a:spcBef>
              <a:buClr>
                <a:schemeClr val="accent2"/>
              </a:buClr>
              <a:buSzPct val="100000"/>
              <a:buFont typeface="Wingdings" pitchFamily="2" charset="2"/>
              <a:buChar char="n"/>
            </a:pPr>
            <a:r>
              <a:rPr lang="en-US" altLang="zh-CN" sz="2800">
                <a:solidFill>
                  <a:schemeClr val="tx2"/>
                </a:solidFill>
                <a:latin typeface="Tahoma" pitchFamily="34" charset="0"/>
              </a:rPr>
              <a:t> User Datagram Protocol (UDP)</a:t>
            </a:r>
          </a:p>
        </p:txBody>
      </p:sp>
      <p:sp>
        <p:nvSpPr>
          <p:cNvPr id="12291" name="Rectangle 5"/>
          <p:cNvSpPr>
            <a:spLocks noGrp="1" noChangeArrowheads="1"/>
          </p:cNvSpPr>
          <p:nvPr>
            <p:ph type="title" idx="4294967295"/>
          </p:nvPr>
        </p:nvSpPr>
        <p:spPr/>
        <p:txBody>
          <a:bodyPr/>
          <a:lstStyle/>
          <a:p>
            <a:pPr eaLnBrk="1" hangingPunct="1"/>
            <a:r>
              <a:rPr lang="en-US" altLang="zh-CN" sz="3000" b="1" smtClean="0">
                <a:latin typeface="Times New Roman" pitchFamily="18" charset="0"/>
              </a:rPr>
              <a:t>Layer 4:  The Transport Layer</a:t>
            </a:r>
            <a:endParaRPr lang="zh-CN" altLang="en-US" sz="3000" b="1" smtClean="0">
              <a:latin typeface="Times New Roman" pitchFamily="18" charset="0"/>
            </a:endParaRP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3" name="Rectangle 3"/>
          <p:cNvSpPr>
            <a:spLocks noChangeArrowheads="1"/>
          </p:cNvSpPr>
          <p:nvPr/>
        </p:nvSpPr>
        <p:spPr bwMode="auto">
          <a:xfrm>
            <a:off x="273050" y="2813050"/>
            <a:ext cx="1905000"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5" name="Rectangle 5"/>
          <p:cNvSpPr>
            <a:spLocks noChangeArrowheads="1"/>
          </p:cNvSpPr>
          <p:nvPr/>
        </p:nvSpPr>
        <p:spPr bwMode="auto">
          <a:xfrm>
            <a:off x="7013575" y="2813050"/>
            <a:ext cx="190500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6" name="Rectangle 6"/>
          <p:cNvSpPr>
            <a:spLocks noChangeArrowheads="1"/>
          </p:cNvSpPr>
          <p:nvPr/>
        </p:nvSpPr>
        <p:spPr bwMode="auto">
          <a:xfrm>
            <a:off x="5092700" y="1035050"/>
            <a:ext cx="382905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7" name="AutoShape 7"/>
          <p:cNvSpPr>
            <a:spLocks noChangeArrowheads="1"/>
          </p:cNvSpPr>
          <p:nvPr/>
        </p:nvSpPr>
        <p:spPr bwMode="auto">
          <a:xfrm>
            <a:off x="5026025" y="1485900"/>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8" name="AutoShape 8"/>
          <p:cNvSpPr>
            <a:spLocks noChangeArrowheads="1"/>
          </p:cNvSpPr>
          <p:nvPr/>
        </p:nvSpPr>
        <p:spPr bwMode="auto">
          <a:xfrm>
            <a:off x="5026025" y="827088"/>
            <a:ext cx="757238"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9" name="Text Box 9"/>
          <p:cNvSpPr txBox="1">
            <a:spLocks noChangeArrowheads="1"/>
          </p:cNvSpPr>
          <p:nvPr/>
        </p:nvSpPr>
        <p:spPr bwMode="auto">
          <a:xfrm>
            <a:off x="5783263" y="668338"/>
            <a:ext cx="2216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收到确认即可前移</a:t>
            </a:r>
          </a:p>
        </p:txBody>
      </p:sp>
      <p:sp>
        <p:nvSpPr>
          <p:cNvPr id="522250" name="AutoShape 10"/>
          <p:cNvSpPr>
            <a:spLocks noChangeArrowheads="1"/>
          </p:cNvSpPr>
          <p:nvPr/>
        </p:nvSpPr>
        <p:spPr bwMode="auto">
          <a:xfrm>
            <a:off x="6951663" y="3262313"/>
            <a:ext cx="757237" cy="198437"/>
          </a:xfrm>
          <a:prstGeom prst="rightArrow">
            <a:avLst>
              <a:gd name="adj1" fmla="val 50000"/>
              <a:gd name="adj2" fmla="val 95400"/>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1" name="AutoShape 11"/>
          <p:cNvSpPr>
            <a:spLocks noChangeArrowheads="1"/>
          </p:cNvSpPr>
          <p:nvPr/>
        </p:nvSpPr>
        <p:spPr bwMode="auto">
          <a:xfrm>
            <a:off x="6951663" y="2605088"/>
            <a:ext cx="757237"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2" name="Rectangle 12"/>
          <p:cNvSpPr>
            <a:spLocks noChangeArrowheads="1"/>
          </p:cNvSpPr>
          <p:nvPr/>
        </p:nvSpPr>
        <p:spPr bwMode="auto">
          <a:xfrm>
            <a:off x="2189163" y="2601913"/>
            <a:ext cx="4810125" cy="858837"/>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3" name="Rectangle 13"/>
          <p:cNvSpPr>
            <a:spLocks noChangeArrowheads="1"/>
          </p:cNvSpPr>
          <p:nvPr/>
        </p:nvSpPr>
        <p:spPr bwMode="auto">
          <a:xfrm>
            <a:off x="266700" y="2809875"/>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4" name="Line 14"/>
          <p:cNvSpPr>
            <a:spLocks noChangeShapeType="1"/>
          </p:cNvSpPr>
          <p:nvPr/>
        </p:nvSpPr>
        <p:spPr bwMode="auto">
          <a:xfrm>
            <a:off x="1228725"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5" name="Line 15"/>
          <p:cNvSpPr>
            <a:spLocks noChangeShapeType="1"/>
          </p:cNvSpPr>
          <p:nvPr/>
        </p:nvSpPr>
        <p:spPr bwMode="auto">
          <a:xfrm>
            <a:off x="21891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6" name="Line 16"/>
          <p:cNvSpPr>
            <a:spLocks noChangeShapeType="1"/>
          </p:cNvSpPr>
          <p:nvPr/>
        </p:nvSpPr>
        <p:spPr bwMode="auto">
          <a:xfrm>
            <a:off x="31511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7" name="Line 17"/>
          <p:cNvSpPr>
            <a:spLocks noChangeShapeType="1"/>
          </p:cNvSpPr>
          <p:nvPr/>
        </p:nvSpPr>
        <p:spPr bwMode="auto">
          <a:xfrm>
            <a:off x="41132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8" name="Line 18"/>
          <p:cNvSpPr>
            <a:spLocks noChangeShapeType="1"/>
          </p:cNvSpPr>
          <p:nvPr/>
        </p:nvSpPr>
        <p:spPr bwMode="auto">
          <a:xfrm>
            <a:off x="507523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59" name="Line 19"/>
          <p:cNvSpPr>
            <a:spLocks noChangeShapeType="1"/>
          </p:cNvSpPr>
          <p:nvPr/>
        </p:nvSpPr>
        <p:spPr bwMode="auto">
          <a:xfrm>
            <a:off x="60372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0" name="Line 20"/>
          <p:cNvSpPr>
            <a:spLocks noChangeShapeType="1"/>
          </p:cNvSpPr>
          <p:nvPr/>
        </p:nvSpPr>
        <p:spPr bwMode="auto">
          <a:xfrm>
            <a:off x="69992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1" name="Line 21"/>
          <p:cNvSpPr>
            <a:spLocks noChangeShapeType="1"/>
          </p:cNvSpPr>
          <p:nvPr/>
        </p:nvSpPr>
        <p:spPr bwMode="auto">
          <a:xfrm>
            <a:off x="79613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62" name="Text Box 22"/>
          <p:cNvSpPr txBox="1">
            <a:spLocks noChangeArrowheads="1"/>
          </p:cNvSpPr>
          <p:nvPr/>
        </p:nvSpPr>
        <p:spPr bwMode="auto">
          <a:xfrm>
            <a:off x="77311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2263" name="Text Box 23"/>
          <p:cNvSpPr txBox="1">
            <a:spLocks noChangeArrowheads="1"/>
          </p:cNvSpPr>
          <p:nvPr/>
        </p:nvSpPr>
        <p:spPr bwMode="auto">
          <a:xfrm>
            <a:off x="172878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2264" name="Text Box 24"/>
          <p:cNvSpPr txBox="1">
            <a:spLocks noChangeArrowheads="1"/>
          </p:cNvSpPr>
          <p:nvPr/>
        </p:nvSpPr>
        <p:spPr bwMode="auto">
          <a:xfrm>
            <a:off x="268446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2265" name="Text Box 25"/>
          <p:cNvSpPr txBox="1">
            <a:spLocks noChangeArrowheads="1"/>
          </p:cNvSpPr>
          <p:nvPr/>
        </p:nvSpPr>
        <p:spPr bwMode="auto">
          <a:xfrm>
            <a:off x="364013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2266" name="Text Box 26"/>
          <p:cNvSpPr txBox="1">
            <a:spLocks noChangeArrowheads="1"/>
          </p:cNvSpPr>
          <p:nvPr/>
        </p:nvSpPr>
        <p:spPr bwMode="auto">
          <a:xfrm>
            <a:off x="45942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2267" name="Text Box 27"/>
          <p:cNvSpPr txBox="1">
            <a:spLocks noChangeArrowheads="1"/>
          </p:cNvSpPr>
          <p:nvPr/>
        </p:nvSpPr>
        <p:spPr bwMode="auto">
          <a:xfrm>
            <a:off x="5576888"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2268" name="Text Box 28"/>
          <p:cNvSpPr txBox="1">
            <a:spLocks noChangeArrowheads="1"/>
          </p:cNvSpPr>
          <p:nvPr/>
        </p:nvSpPr>
        <p:spPr bwMode="auto">
          <a:xfrm>
            <a:off x="653256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2269" name="Text Box 29"/>
          <p:cNvSpPr txBox="1">
            <a:spLocks noChangeArrowheads="1"/>
          </p:cNvSpPr>
          <p:nvPr/>
        </p:nvSpPr>
        <p:spPr bwMode="auto">
          <a:xfrm>
            <a:off x="74676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2270" name="Text Box 30"/>
          <p:cNvSpPr txBox="1">
            <a:spLocks noChangeArrowheads="1"/>
          </p:cNvSpPr>
          <p:nvPr/>
        </p:nvSpPr>
        <p:spPr bwMode="auto">
          <a:xfrm>
            <a:off x="845661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2271" name="Text Box 31"/>
          <p:cNvSpPr txBox="1">
            <a:spLocks noChangeArrowheads="1"/>
          </p:cNvSpPr>
          <p:nvPr/>
        </p:nvSpPr>
        <p:spPr bwMode="auto">
          <a:xfrm>
            <a:off x="117475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2272" name="Text Box 32"/>
          <p:cNvSpPr txBox="1">
            <a:spLocks noChangeArrowheads="1"/>
          </p:cNvSpPr>
          <p:nvPr/>
        </p:nvSpPr>
        <p:spPr bwMode="auto">
          <a:xfrm>
            <a:off x="21367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2273" name="Text Box 33"/>
          <p:cNvSpPr txBox="1">
            <a:spLocks noChangeArrowheads="1"/>
          </p:cNvSpPr>
          <p:nvPr/>
        </p:nvSpPr>
        <p:spPr bwMode="auto">
          <a:xfrm>
            <a:off x="30988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2274" name="Text Box 34"/>
          <p:cNvSpPr txBox="1">
            <a:spLocks noChangeArrowheads="1"/>
          </p:cNvSpPr>
          <p:nvPr/>
        </p:nvSpPr>
        <p:spPr bwMode="auto">
          <a:xfrm>
            <a:off x="4060825"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2275" name="Text Box 35"/>
          <p:cNvSpPr txBox="1">
            <a:spLocks noChangeArrowheads="1"/>
          </p:cNvSpPr>
          <p:nvPr/>
        </p:nvSpPr>
        <p:spPr bwMode="auto">
          <a:xfrm>
            <a:off x="502285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2276" name="Text Box 36"/>
          <p:cNvSpPr txBox="1">
            <a:spLocks noChangeArrowheads="1"/>
          </p:cNvSpPr>
          <p:nvPr/>
        </p:nvSpPr>
        <p:spPr bwMode="auto">
          <a:xfrm>
            <a:off x="59848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2277" name="Text Box 37"/>
          <p:cNvSpPr txBox="1">
            <a:spLocks noChangeArrowheads="1"/>
          </p:cNvSpPr>
          <p:nvPr/>
        </p:nvSpPr>
        <p:spPr bwMode="auto">
          <a:xfrm>
            <a:off x="694690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2278" name="Text Box 38"/>
          <p:cNvSpPr txBox="1">
            <a:spLocks noChangeArrowheads="1"/>
          </p:cNvSpPr>
          <p:nvPr/>
        </p:nvSpPr>
        <p:spPr bwMode="auto">
          <a:xfrm>
            <a:off x="79089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2279" name="Text Box 39"/>
          <p:cNvSpPr txBox="1">
            <a:spLocks noChangeArrowheads="1"/>
          </p:cNvSpPr>
          <p:nvPr/>
        </p:nvSpPr>
        <p:spPr bwMode="auto">
          <a:xfrm>
            <a:off x="212725" y="29035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2280" name="Line 40"/>
          <p:cNvSpPr>
            <a:spLocks noChangeShapeType="1"/>
          </p:cNvSpPr>
          <p:nvPr/>
        </p:nvSpPr>
        <p:spPr bwMode="auto">
          <a:xfrm flipH="1">
            <a:off x="254000" y="3262313"/>
            <a:ext cx="4763"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1" name="Line 41"/>
          <p:cNvSpPr>
            <a:spLocks noChangeShapeType="1"/>
          </p:cNvSpPr>
          <p:nvPr/>
        </p:nvSpPr>
        <p:spPr bwMode="auto">
          <a:xfrm>
            <a:off x="2189163"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2" name="Line 42"/>
          <p:cNvSpPr>
            <a:spLocks noChangeShapeType="1"/>
          </p:cNvSpPr>
          <p:nvPr/>
        </p:nvSpPr>
        <p:spPr bwMode="auto">
          <a:xfrm>
            <a:off x="6999288"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4" name="Rectangle 44"/>
          <p:cNvSpPr>
            <a:spLocks noChangeArrowheads="1"/>
          </p:cNvSpPr>
          <p:nvPr/>
        </p:nvSpPr>
        <p:spPr bwMode="auto">
          <a:xfrm>
            <a:off x="747713"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8" name="Line 48"/>
          <p:cNvSpPr>
            <a:spLocks noChangeShapeType="1"/>
          </p:cNvSpPr>
          <p:nvPr/>
        </p:nvSpPr>
        <p:spPr bwMode="auto">
          <a:xfrm>
            <a:off x="6999288"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9" name="Rectangle 49"/>
          <p:cNvSpPr>
            <a:spLocks noChangeArrowheads="1"/>
          </p:cNvSpPr>
          <p:nvPr/>
        </p:nvSpPr>
        <p:spPr bwMode="auto">
          <a:xfrm>
            <a:off x="2644775"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91" name="Group 151"/>
          <p:cNvGrpSpPr>
            <a:grpSpLocks/>
          </p:cNvGrpSpPr>
          <p:nvPr/>
        </p:nvGrpSpPr>
        <p:grpSpPr bwMode="auto">
          <a:xfrm>
            <a:off x="4113213" y="3614738"/>
            <a:ext cx="2886075" cy="350837"/>
            <a:chOff x="2591" y="2277"/>
            <a:chExt cx="1818" cy="221"/>
          </a:xfrm>
        </p:grpSpPr>
        <p:sp>
          <p:nvSpPr>
            <p:cNvPr id="522287" name="Line 47"/>
            <p:cNvSpPr>
              <a:spLocks noChangeShapeType="1"/>
            </p:cNvSpPr>
            <p:nvPr/>
          </p:nvSpPr>
          <p:spPr bwMode="auto">
            <a:xfrm>
              <a:off x="2591" y="2399"/>
              <a:ext cx="181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1" name="Text Box 51"/>
            <p:cNvSpPr txBox="1">
              <a:spLocks noChangeArrowheads="1"/>
            </p:cNvSpPr>
            <p:nvPr/>
          </p:nvSpPr>
          <p:spPr bwMode="auto">
            <a:xfrm>
              <a:off x="3237" y="2277"/>
              <a:ext cx="596" cy="2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grpSp>
      <p:sp>
        <p:nvSpPr>
          <p:cNvPr id="522292" name="Text Box 52"/>
          <p:cNvSpPr txBox="1">
            <a:spLocks noChangeArrowheads="1"/>
          </p:cNvSpPr>
          <p:nvPr/>
        </p:nvSpPr>
        <p:spPr bwMode="auto">
          <a:xfrm>
            <a:off x="7386638" y="36242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2293" name="Line 53"/>
          <p:cNvSpPr>
            <a:spLocks noChangeShapeType="1"/>
          </p:cNvSpPr>
          <p:nvPr/>
        </p:nvSpPr>
        <p:spPr bwMode="auto">
          <a:xfrm>
            <a:off x="8921750" y="3262313"/>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83" name="Group 143"/>
          <p:cNvGrpSpPr>
            <a:grpSpLocks/>
          </p:cNvGrpSpPr>
          <p:nvPr/>
        </p:nvGrpSpPr>
        <p:grpSpPr bwMode="auto">
          <a:xfrm>
            <a:off x="3768725" y="3248025"/>
            <a:ext cx="692150" cy="1260475"/>
            <a:chOff x="2374" y="2046"/>
            <a:chExt cx="436" cy="794"/>
          </a:xfrm>
        </p:grpSpPr>
        <p:sp>
          <p:nvSpPr>
            <p:cNvPr id="522294" name="Line 54"/>
            <p:cNvSpPr>
              <a:spLocks noChangeShapeType="1"/>
            </p:cNvSpPr>
            <p:nvPr/>
          </p:nvSpPr>
          <p:spPr bwMode="auto">
            <a:xfrm flipH="1" flipV="1">
              <a:off x="2588" y="2046"/>
              <a:ext cx="8" cy="571"/>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95" name="Text Box 55"/>
            <p:cNvSpPr txBox="1">
              <a:spLocks noChangeArrowheads="1"/>
            </p:cNvSpPr>
            <p:nvPr/>
          </p:nvSpPr>
          <p:spPr bwMode="auto">
            <a:xfrm>
              <a:off x="2374" y="2619"/>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2338" name="Rectangle 98"/>
          <p:cNvSpPr>
            <a:spLocks noChangeArrowheads="1"/>
          </p:cNvSpPr>
          <p:nvPr/>
        </p:nvSpPr>
        <p:spPr bwMode="auto">
          <a:xfrm>
            <a:off x="268288" y="825500"/>
            <a:ext cx="4816475"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9" name="Rectangle 99"/>
          <p:cNvSpPr>
            <a:spLocks noChangeArrowheads="1"/>
          </p:cNvSpPr>
          <p:nvPr/>
        </p:nvSpPr>
        <p:spPr bwMode="auto">
          <a:xfrm>
            <a:off x="273050" y="1035050"/>
            <a:ext cx="8656638" cy="417513"/>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0" name="Line 100"/>
          <p:cNvSpPr>
            <a:spLocks noChangeShapeType="1"/>
          </p:cNvSpPr>
          <p:nvPr/>
        </p:nvSpPr>
        <p:spPr bwMode="auto">
          <a:xfrm>
            <a:off x="12350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1" name="Line 101"/>
          <p:cNvSpPr>
            <a:spLocks noChangeShapeType="1"/>
          </p:cNvSpPr>
          <p:nvPr/>
        </p:nvSpPr>
        <p:spPr bwMode="auto">
          <a:xfrm>
            <a:off x="219710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2" name="Line 102"/>
          <p:cNvSpPr>
            <a:spLocks noChangeShapeType="1"/>
          </p:cNvSpPr>
          <p:nvPr/>
        </p:nvSpPr>
        <p:spPr bwMode="auto">
          <a:xfrm>
            <a:off x="315912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3" name="Line 103"/>
          <p:cNvSpPr>
            <a:spLocks noChangeShapeType="1"/>
          </p:cNvSpPr>
          <p:nvPr/>
        </p:nvSpPr>
        <p:spPr bwMode="auto">
          <a:xfrm>
            <a:off x="4121150"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4" name="Line 104"/>
          <p:cNvSpPr>
            <a:spLocks noChangeShapeType="1"/>
          </p:cNvSpPr>
          <p:nvPr/>
        </p:nvSpPr>
        <p:spPr bwMode="auto">
          <a:xfrm>
            <a:off x="5083175"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5" name="Line 105"/>
          <p:cNvSpPr>
            <a:spLocks noChangeShapeType="1"/>
          </p:cNvSpPr>
          <p:nvPr/>
        </p:nvSpPr>
        <p:spPr bwMode="auto">
          <a:xfrm>
            <a:off x="604361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6" name="Line 106"/>
          <p:cNvSpPr>
            <a:spLocks noChangeShapeType="1"/>
          </p:cNvSpPr>
          <p:nvPr/>
        </p:nvSpPr>
        <p:spPr bwMode="auto">
          <a:xfrm>
            <a:off x="7005638"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7" name="Line 107"/>
          <p:cNvSpPr>
            <a:spLocks noChangeShapeType="1"/>
          </p:cNvSpPr>
          <p:nvPr/>
        </p:nvSpPr>
        <p:spPr bwMode="auto">
          <a:xfrm>
            <a:off x="7967663" y="1035050"/>
            <a:ext cx="0" cy="417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8" name="Text Box 108"/>
          <p:cNvSpPr txBox="1">
            <a:spLocks noChangeArrowheads="1"/>
          </p:cNvSpPr>
          <p:nvPr/>
        </p:nvSpPr>
        <p:spPr bwMode="auto">
          <a:xfrm>
            <a:off x="7810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2349" name="Text Box 109"/>
          <p:cNvSpPr txBox="1">
            <a:spLocks noChangeArrowheads="1"/>
          </p:cNvSpPr>
          <p:nvPr/>
        </p:nvSpPr>
        <p:spPr bwMode="auto">
          <a:xfrm>
            <a:off x="17351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2350" name="Text Box 110"/>
          <p:cNvSpPr txBox="1">
            <a:spLocks noChangeArrowheads="1"/>
          </p:cNvSpPr>
          <p:nvPr/>
        </p:nvSpPr>
        <p:spPr bwMode="auto">
          <a:xfrm>
            <a:off x="26908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2351" name="Text Box 111"/>
          <p:cNvSpPr txBox="1">
            <a:spLocks noChangeArrowheads="1"/>
          </p:cNvSpPr>
          <p:nvPr/>
        </p:nvSpPr>
        <p:spPr bwMode="auto">
          <a:xfrm>
            <a:off x="364648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2352" name="Text Box 112"/>
          <p:cNvSpPr txBox="1">
            <a:spLocks noChangeArrowheads="1"/>
          </p:cNvSpPr>
          <p:nvPr/>
        </p:nvSpPr>
        <p:spPr bwMode="auto">
          <a:xfrm>
            <a:off x="46021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2353" name="Text Box 113"/>
          <p:cNvSpPr txBox="1">
            <a:spLocks noChangeArrowheads="1"/>
          </p:cNvSpPr>
          <p:nvPr/>
        </p:nvSpPr>
        <p:spPr bwMode="auto">
          <a:xfrm>
            <a:off x="5583238" y="11382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2354" name="Text Box 114"/>
          <p:cNvSpPr txBox="1">
            <a:spLocks noChangeArrowheads="1"/>
          </p:cNvSpPr>
          <p:nvPr/>
        </p:nvSpPr>
        <p:spPr bwMode="auto">
          <a:xfrm>
            <a:off x="653891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2355" name="Text Box 115"/>
          <p:cNvSpPr txBox="1">
            <a:spLocks noChangeArrowheads="1"/>
          </p:cNvSpPr>
          <p:nvPr/>
        </p:nvSpPr>
        <p:spPr bwMode="auto">
          <a:xfrm>
            <a:off x="74739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2356" name="Text Box 116"/>
          <p:cNvSpPr txBox="1">
            <a:spLocks noChangeArrowheads="1"/>
          </p:cNvSpPr>
          <p:nvPr/>
        </p:nvSpPr>
        <p:spPr bwMode="auto">
          <a:xfrm>
            <a:off x="8462963"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2357" name="Text Box 117"/>
          <p:cNvSpPr txBox="1">
            <a:spLocks noChangeArrowheads="1"/>
          </p:cNvSpPr>
          <p:nvPr/>
        </p:nvSpPr>
        <p:spPr bwMode="auto">
          <a:xfrm>
            <a:off x="11811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2358" name="Text Box 118"/>
          <p:cNvSpPr txBox="1">
            <a:spLocks noChangeArrowheads="1"/>
          </p:cNvSpPr>
          <p:nvPr/>
        </p:nvSpPr>
        <p:spPr bwMode="auto">
          <a:xfrm>
            <a:off x="214312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2359" name="Text Box 119"/>
          <p:cNvSpPr txBox="1">
            <a:spLocks noChangeArrowheads="1"/>
          </p:cNvSpPr>
          <p:nvPr/>
        </p:nvSpPr>
        <p:spPr bwMode="auto">
          <a:xfrm>
            <a:off x="3105150"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2360" name="Text Box 120"/>
          <p:cNvSpPr txBox="1">
            <a:spLocks noChangeArrowheads="1"/>
          </p:cNvSpPr>
          <p:nvPr/>
        </p:nvSpPr>
        <p:spPr bwMode="auto">
          <a:xfrm>
            <a:off x="40671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2361" name="Text Box 121"/>
          <p:cNvSpPr txBox="1">
            <a:spLocks noChangeArrowheads="1"/>
          </p:cNvSpPr>
          <p:nvPr/>
        </p:nvSpPr>
        <p:spPr bwMode="auto">
          <a:xfrm>
            <a:off x="502920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2362" name="Text Box 122"/>
          <p:cNvSpPr txBox="1">
            <a:spLocks noChangeArrowheads="1"/>
          </p:cNvSpPr>
          <p:nvPr/>
        </p:nvSpPr>
        <p:spPr bwMode="auto">
          <a:xfrm>
            <a:off x="5991225" y="11382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2363" name="Text Box 123"/>
          <p:cNvSpPr txBox="1">
            <a:spLocks noChangeArrowheads="1"/>
          </p:cNvSpPr>
          <p:nvPr/>
        </p:nvSpPr>
        <p:spPr bwMode="auto">
          <a:xfrm>
            <a:off x="6953250"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2364" name="Text Box 124"/>
          <p:cNvSpPr txBox="1">
            <a:spLocks noChangeArrowheads="1"/>
          </p:cNvSpPr>
          <p:nvPr/>
        </p:nvSpPr>
        <p:spPr bwMode="auto">
          <a:xfrm>
            <a:off x="7915275" y="11382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2365" name="Text Box 125"/>
          <p:cNvSpPr txBox="1">
            <a:spLocks noChangeArrowheads="1"/>
          </p:cNvSpPr>
          <p:nvPr/>
        </p:nvSpPr>
        <p:spPr bwMode="auto">
          <a:xfrm>
            <a:off x="219075" y="11382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2366" name="Line 126"/>
          <p:cNvSpPr>
            <a:spLocks noChangeShapeType="1"/>
          </p:cNvSpPr>
          <p:nvPr/>
        </p:nvSpPr>
        <p:spPr bwMode="auto">
          <a:xfrm>
            <a:off x="254000" y="6159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7" name="Text Box 127"/>
          <p:cNvSpPr txBox="1">
            <a:spLocks noChangeArrowheads="1"/>
          </p:cNvSpPr>
          <p:nvPr/>
        </p:nvSpPr>
        <p:spPr bwMode="auto">
          <a:xfrm>
            <a:off x="2025650" y="365125"/>
            <a:ext cx="1200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a:t>
            </a:r>
          </a:p>
        </p:txBody>
      </p:sp>
      <p:sp>
        <p:nvSpPr>
          <p:cNvPr id="522368" name="Line 128"/>
          <p:cNvSpPr>
            <a:spLocks noChangeShapeType="1"/>
          </p:cNvSpPr>
          <p:nvPr/>
        </p:nvSpPr>
        <p:spPr bwMode="auto">
          <a:xfrm flipH="1">
            <a:off x="5087938" y="1697038"/>
            <a:ext cx="3175" cy="268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9" name="Rectangle 129"/>
          <p:cNvSpPr>
            <a:spLocks noChangeArrowheads="1"/>
          </p:cNvSpPr>
          <p:nvPr/>
        </p:nvSpPr>
        <p:spPr bwMode="auto">
          <a:xfrm>
            <a:off x="754063" y="1790700"/>
            <a:ext cx="989012"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0" name="Line 130"/>
          <p:cNvSpPr>
            <a:spLocks noChangeShapeType="1"/>
          </p:cNvSpPr>
          <p:nvPr/>
        </p:nvSpPr>
        <p:spPr bwMode="auto">
          <a:xfrm flipV="1">
            <a:off x="266700" y="1887538"/>
            <a:ext cx="4818063" cy="158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1" name="Line 131"/>
          <p:cNvSpPr>
            <a:spLocks noChangeShapeType="1"/>
          </p:cNvSpPr>
          <p:nvPr/>
        </p:nvSpPr>
        <p:spPr bwMode="auto">
          <a:xfrm>
            <a:off x="5078413" y="1878013"/>
            <a:ext cx="3851275" cy="952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2" name="Text Box 132"/>
          <p:cNvSpPr txBox="1">
            <a:spLocks noChangeArrowheads="1"/>
          </p:cNvSpPr>
          <p:nvPr/>
        </p:nvSpPr>
        <p:spPr bwMode="auto">
          <a:xfrm>
            <a:off x="2181225" y="1709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2373" name="Text Box 133"/>
          <p:cNvSpPr txBox="1">
            <a:spLocks noChangeArrowheads="1"/>
          </p:cNvSpPr>
          <p:nvPr/>
        </p:nvSpPr>
        <p:spPr bwMode="auto">
          <a:xfrm>
            <a:off x="6434138" y="17065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2374" name="Line 134"/>
          <p:cNvSpPr>
            <a:spLocks noChangeShapeType="1"/>
          </p:cNvSpPr>
          <p:nvPr/>
        </p:nvSpPr>
        <p:spPr bwMode="auto">
          <a:xfrm flipH="1">
            <a:off x="8926513" y="1550988"/>
            <a:ext cx="1587" cy="40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75" name="Group 135"/>
          <p:cNvGrpSpPr>
            <a:grpSpLocks/>
          </p:cNvGrpSpPr>
          <p:nvPr/>
        </p:nvGrpSpPr>
        <p:grpSpPr bwMode="auto">
          <a:xfrm>
            <a:off x="-7938" y="1449388"/>
            <a:ext cx="692151" cy="1116012"/>
            <a:chOff x="-5" y="913"/>
            <a:chExt cx="436" cy="703"/>
          </a:xfrm>
        </p:grpSpPr>
        <p:sp>
          <p:nvSpPr>
            <p:cNvPr id="522376" name="Line 136"/>
            <p:cNvSpPr>
              <a:spLocks noChangeShapeType="1"/>
            </p:cNvSpPr>
            <p:nvPr/>
          </p:nvSpPr>
          <p:spPr bwMode="auto">
            <a:xfrm flipH="1" flipV="1">
              <a:off x="169" y="913"/>
              <a:ext cx="4" cy="518"/>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77" name="Text Box 137"/>
            <p:cNvSpPr txBox="1">
              <a:spLocks noChangeArrowheads="1"/>
            </p:cNvSpPr>
            <p:nvPr/>
          </p:nvSpPr>
          <p:spPr bwMode="auto">
            <a:xfrm>
              <a:off x="-5" y="1395"/>
              <a:ext cx="436" cy="2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grpSp>
      <p:sp>
        <p:nvSpPr>
          <p:cNvPr id="522378" name="Rectangle 138"/>
          <p:cNvSpPr>
            <a:spLocks noChangeArrowheads="1"/>
          </p:cNvSpPr>
          <p:nvPr/>
        </p:nvSpPr>
        <p:spPr bwMode="auto">
          <a:xfrm>
            <a:off x="2197100" y="2813050"/>
            <a:ext cx="1905000" cy="412750"/>
          </a:xfrm>
          <a:prstGeom prst="rect">
            <a:avLst/>
          </a:prstGeom>
          <a:solidFill>
            <a:srgbClr val="ADFF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9" name="Line 139"/>
          <p:cNvSpPr>
            <a:spLocks noChangeShapeType="1"/>
          </p:cNvSpPr>
          <p:nvPr/>
        </p:nvSpPr>
        <p:spPr bwMode="auto">
          <a:xfrm>
            <a:off x="2124075" y="24193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80" name="Text Box 140"/>
          <p:cNvSpPr txBox="1">
            <a:spLocks noChangeArrowheads="1"/>
          </p:cNvSpPr>
          <p:nvPr/>
        </p:nvSpPr>
        <p:spPr bwMode="auto">
          <a:xfrm>
            <a:off x="3895725" y="2168525"/>
            <a:ext cx="1708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发送窗口前移</a:t>
            </a:r>
          </a:p>
        </p:txBody>
      </p:sp>
      <p:sp>
        <p:nvSpPr>
          <p:cNvPr id="522385" name="Rectangle 145"/>
          <p:cNvSpPr>
            <a:spLocks noGrp="1" noChangeArrowheads="1"/>
          </p:cNvSpPr>
          <p:nvPr>
            <p:ph type="body" idx="1"/>
          </p:nvPr>
        </p:nvSpPr>
        <p:spPr>
          <a:xfrm>
            <a:off x="323850" y="4652963"/>
            <a:ext cx="8491538" cy="1655762"/>
          </a:xfrm>
        </p:spPr>
        <p:txBody>
          <a:bodyPr/>
          <a:lstStyle/>
          <a:p>
            <a:r>
              <a:rPr lang="zh-CN" altLang="en-US" sz="2800"/>
              <a:t>发送端已发送了 </a:t>
            </a:r>
            <a:r>
              <a:rPr lang="en-US" altLang="zh-CN" sz="2800"/>
              <a:t>400 </a:t>
            </a:r>
            <a:r>
              <a:rPr lang="zh-CN" altLang="en-US" sz="2800"/>
              <a:t>字节的数据，但只收到对前 </a:t>
            </a:r>
            <a:r>
              <a:rPr lang="en-US" altLang="zh-CN" sz="2800"/>
              <a:t>200 </a:t>
            </a:r>
            <a:r>
              <a:rPr lang="zh-CN" altLang="en-US" sz="2800"/>
              <a:t>字节数据的确认，同时窗口大小不变。</a:t>
            </a:r>
          </a:p>
          <a:p>
            <a:r>
              <a:rPr lang="zh-CN" altLang="en-US" sz="2800"/>
              <a:t>现在发送端还可发送 </a:t>
            </a:r>
            <a:r>
              <a:rPr lang="en-US" altLang="zh-CN" sz="2800"/>
              <a:t>300 </a:t>
            </a:r>
            <a:r>
              <a:rPr lang="zh-CN" altLang="en-US" sz="2800"/>
              <a:t>字节。 </a:t>
            </a:r>
          </a:p>
        </p:txBody>
      </p:sp>
      <p:sp>
        <p:nvSpPr>
          <p:cNvPr id="522386" name="Rectangle 146"/>
          <p:cNvSpPr>
            <a:spLocks noChangeArrowheads="1"/>
          </p:cNvSpPr>
          <p:nvPr/>
        </p:nvSpPr>
        <p:spPr bwMode="auto">
          <a:xfrm>
            <a:off x="249238" y="2779713"/>
            <a:ext cx="3890962" cy="465137"/>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2389" name="Group 149"/>
          <p:cNvGrpSpPr>
            <a:grpSpLocks/>
          </p:cNvGrpSpPr>
          <p:nvPr/>
        </p:nvGrpSpPr>
        <p:grpSpPr bwMode="auto">
          <a:xfrm>
            <a:off x="250825" y="3503613"/>
            <a:ext cx="1936750" cy="609600"/>
            <a:chOff x="158" y="2207"/>
            <a:chExt cx="1220" cy="384"/>
          </a:xfrm>
        </p:grpSpPr>
        <p:sp>
          <p:nvSpPr>
            <p:cNvPr id="522283" name="Line 43"/>
            <p:cNvSpPr>
              <a:spLocks noChangeShapeType="1"/>
            </p:cNvSpPr>
            <p:nvPr/>
          </p:nvSpPr>
          <p:spPr bwMode="auto">
            <a:xfrm>
              <a:off x="158" y="2399"/>
              <a:ext cx="122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85" name="Text Box 45"/>
            <p:cNvSpPr txBox="1">
              <a:spLocks noChangeArrowheads="1"/>
            </p:cNvSpPr>
            <p:nvPr/>
          </p:nvSpPr>
          <p:spPr bwMode="auto">
            <a:xfrm>
              <a:off x="419" y="2207"/>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a:solidFill>
                    <a:srgbClr val="333399"/>
                  </a:solidFill>
                  <a:latin typeface="黑体" pitchFamily="2" charset="-122"/>
                  <a:ea typeface="黑体" pitchFamily="2" charset="-122"/>
                </a:rPr>
                <a:t>已发送</a:t>
              </a:r>
            </a:p>
            <a:p>
              <a:pPr algn="ctr">
                <a:lnSpc>
                  <a:spcPct val="85000"/>
                </a:lnSpc>
              </a:pPr>
              <a:r>
                <a:rPr kumimoji="1" lang="zh-CN" altLang="en-US" sz="2000">
                  <a:solidFill>
                    <a:srgbClr val="333399"/>
                  </a:solidFill>
                  <a:latin typeface="黑体" pitchFamily="2" charset="-122"/>
                  <a:ea typeface="黑体" pitchFamily="2" charset="-122"/>
                </a:rPr>
                <a:t>并被确认</a:t>
              </a:r>
            </a:p>
          </p:txBody>
        </p:sp>
      </p:grpSp>
      <p:grpSp>
        <p:nvGrpSpPr>
          <p:cNvPr id="522390" name="Group 150"/>
          <p:cNvGrpSpPr>
            <a:grpSpLocks/>
          </p:cNvGrpSpPr>
          <p:nvPr/>
        </p:nvGrpSpPr>
        <p:grpSpPr bwMode="auto">
          <a:xfrm>
            <a:off x="2189163" y="3513138"/>
            <a:ext cx="1924050" cy="609600"/>
            <a:chOff x="1379" y="2213"/>
            <a:chExt cx="1212" cy="384"/>
          </a:xfrm>
        </p:grpSpPr>
        <p:sp>
          <p:nvSpPr>
            <p:cNvPr id="522286" name="Line 46"/>
            <p:cNvSpPr>
              <a:spLocks noChangeShapeType="1"/>
            </p:cNvSpPr>
            <p:nvPr/>
          </p:nvSpPr>
          <p:spPr bwMode="auto">
            <a:xfrm>
              <a:off x="1379" y="2399"/>
              <a:ext cx="12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0" name="Text Box 50"/>
            <p:cNvSpPr txBox="1">
              <a:spLocks noChangeArrowheads="1"/>
            </p:cNvSpPr>
            <p:nvPr/>
          </p:nvSpPr>
          <p:spPr bwMode="auto">
            <a:xfrm>
              <a:off x="1610" y="2213"/>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已发送但</a:t>
              </a:r>
            </a:p>
            <a:p>
              <a:pPr>
                <a:lnSpc>
                  <a:spcPct val="85000"/>
                </a:lnSpc>
              </a:pPr>
              <a:r>
                <a:rPr kumimoji="1" lang="zh-CN" altLang="en-US" sz="2000">
                  <a:solidFill>
                    <a:srgbClr val="333399"/>
                  </a:solidFill>
                  <a:latin typeface="黑体" pitchFamily="2" charset="-122"/>
                  <a:ea typeface="黑体" pitchFamily="2" charset="-122"/>
                </a:rPr>
                <a:t>未被确认</a:t>
              </a:r>
            </a:p>
          </p:txBody>
        </p:sp>
      </p:grpSp>
    </p:spTree>
    <p:extLst>
      <p:ext uri="{BB962C8B-B14F-4D97-AF65-F5344CB8AC3E}">
        <p14:creationId xmlns:p14="http://schemas.microsoft.com/office/powerpoint/2010/main" val="39141444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2385">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22386"/>
                                        </p:tgtEl>
                                        <p:attrNameLst>
                                          <p:attrName>style.visibility</p:attrName>
                                        </p:attrNameLst>
                                      </p:cBhvr>
                                      <p:to>
                                        <p:strVal val="visible"/>
                                      </p:to>
                                    </p:set>
                                  </p:childTnLst>
                                </p:cTn>
                              </p:par>
                            </p:childTnLst>
                          </p:cTn>
                        </p:par>
                        <p:par>
                          <p:cTn id="10" fill="hold" nodeType="afterGroup">
                            <p:stCondLst>
                              <p:cond delay="500"/>
                            </p:stCondLst>
                            <p:childTnLst>
                              <p:par>
                                <p:cTn id="11" presetID="35" presetClass="emph" presetSubtype="0" repeatCount="3000" fill="hold" grpId="1" nodeType="afterEffect">
                                  <p:stCondLst>
                                    <p:cond delay="500"/>
                                  </p:stCondLst>
                                  <p:childTnLst>
                                    <p:anim calcmode="discrete" valueType="str">
                                      <p:cBhvr>
                                        <p:cTn id="12" dur="1000" fill="hold"/>
                                        <p:tgtEl>
                                          <p:spTgt spid="522386"/>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4000"/>
                            </p:stCondLst>
                            <p:childTnLst>
                              <p:par>
                                <p:cTn id="14" presetID="35" presetClass="emph" presetSubtype="0" repeatCount="3000" fill="hold" nodeType="afterEffect">
                                  <p:stCondLst>
                                    <p:cond delay="0"/>
                                  </p:stCondLst>
                                  <p:childTnLst>
                                    <p:anim calcmode="discrete" valueType="str">
                                      <p:cBhvr>
                                        <p:cTn id="15" dur="1000" fill="hold"/>
                                        <p:tgtEl>
                                          <p:spTgt spid="522389"/>
                                        </p:tgtEl>
                                        <p:attrNameLst>
                                          <p:attrName>style.visibility</p:attrName>
                                        </p:attrNameLst>
                                      </p:cBhvr>
                                      <p:tavLst>
                                        <p:tav tm="0">
                                          <p:val>
                                            <p:strVal val="hidden"/>
                                          </p:val>
                                        </p:tav>
                                        <p:tav tm="50000">
                                          <p:val>
                                            <p:strVal val="visible"/>
                                          </p:val>
                                        </p:tav>
                                      </p:tavLst>
                                    </p:anim>
                                  </p:childTnLst>
                                </p:cTn>
                              </p:par>
                            </p:childTnLst>
                          </p:cTn>
                        </p:par>
                        <p:par>
                          <p:cTn id="16" fill="hold" nodeType="afterGroup">
                            <p:stCondLst>
                              <p:cond delay="7000"/>
                            </p:stCondLst>
                            <p:childTnLst>
                              <p:par>
                                <p:cTn id="17" presetID="35" presetClass="emph" presetSubtype="0" repeatCount="3000" fill="hold" nodeType="afterEffect">
                                  <p:stCondLst>
                                    <p:cond delay="500"/>
                                  </p:stCondLst>
                                  <p:childTnLst>
                                    <p:anim calcmode="discrete" valueType="str">
                                      <p:cBhvr>
                                        <p:cTn id="18" dur="1000" fill="hold"/>
                                        <p:tgtEl>
                                          <p:spTgt spid="522390"/>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385">
                                            <p:txEl>
                                              <p:pRg st="1" end="1"/>
                                            </p:txEl>
                                          </p:spTgt>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3000" fill="hold" nodeType="afterEffect">
                                  <p:stCondLst>
                                    <p:cond delay="500"/>
                                  </p:stCondLst>
                                  <p:childTnLst>
                                    <p:anim calcmode="discrete" valueType="str">
                                      <p:cBhvr>
                                        <p:cTn id="25" dur="1000" fill="hold"/>
                                        <p:tgtEl>
                                          <p:spTgt spid="52239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85" grpId="0" build="p"/>
      <p:bldP spid="522386" grpId="0" animBg="1"/>
      <p:bldP spid="52238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266700" y="5024438"/>
            <a:ext cx="3836988"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1" name="Rectangle 3"/>
          <p:cNvSpPr>
            <a:spLocks noChangeArrowheads="1"/>
          </p:cNvSpPr>
          <p:nvPr/>
        </p:nvSpPr>
        <p:spPr bwMode="auto">
          <a:xfrm>
            <a:off x="273050" y="2813050"/>
            <a:ext cx="1905000" cy="412750"/>
          </a:xfrm>
          <a:prstGeom prst="rect">
            <a:avLst/>
          </a:prstGeom>
          <a:solidFill>
            <a:srgbClr val="AD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2" name="Rectangle 4"/>
          <p:cNvSpPr>
            <a:spLocks noChangeArrowheads="1"/>
          </p:cNvSpPr>
          <p:nvPr/>
        </p:nvSpPr>
        <p:spPr bwMode="auto">
          <a:xfrm>
            <a:off x="7958138" y="5024438"/>
            <a:ext cx="957262"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3" name="Rectangle 5"/>
          <p:cNvSpPr>
            <a:spLocks noChangeArrowheads="1"/>
          </p:cNvSpPr>
          <p:nvPr/>
        </p:nvSpPr>
        <p:spPr bwMode="auto">
          <a:xfrm>
            <a:off x="7013575" y="2813050"/>
            <a:ext cx="1905000" cy="412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8" name="AutoShape 10"/>
          <p:cNvSpPr>
            <a:spLocks noChangeArrowheads="1"/>
          </p:cNvSpPr>
          <p:nvPr/>
        </p:nvSpPr>
        <p:spPr bwMode="auto">
          <a:xfrm>
            <a:off x="6951663" y="3262313"/>
            <a:ext cx="757237" cy="198437"/>
          </a:xfrm>
          <a:prstGeom prst="rightArrow">
            <a:avLst>
              <a:gd name="adj1" fmla="val 50000"/>
              <a:gd name="adj2" fmla="val 95400"/>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9" name="AutoShape 11"/>
          <p:cNvSpPr>
            <a:spLocks noChangeArrowheads="1"/>
          </p:cNvSpPr>
          <p:nvPr/>
        </p:nvSpPr>
        <p:spPr bwMode="auto">
          <a:xfrm>
            <a:off x="6951663" y="2605088"/>
            <a:ext cx="757237" cy="196850"/>
          </a:xfrm>
          <a:prstGeom prst="rightArrow">
            <a:avLst>
              <a:gd name="adj1" fmla="val 50000"/>
              <a:gd name="adj2" fmla="val 96169"/>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0" name="Rectangle 12"/>
          <p:cNvSpPr>
            <a:spLocks noChangeArrowheads="1"/>
          </p:cNvSpPr>
          <p:nvPr/>
        </p:nvSpPr>
        <p:spPr bwMode="auto">
          <a:xfrm>
            <a:off x="2189163" y="2601913"/>
            <a:ext cx="4810125" cy="858837"/>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1" name="Rectangle 13"/>
          <p:cNvSpPr>
            <a:spLocks noChangeArrowheads="1"/>
          </p:cNvSpPr>
          <p:nvPr/>
        </p:nvSpPr>
        <p:spPr bwMode="auto">
          <a:xfrm>
            <a:off x="266700" y="2809875"/>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2" name="Line 14"/>
          <p:cNvSpPr>
            <a:spLocks noChangeShapeType="1"/>
          </p:cNvSpPr>
          <p:nvPr/>
        </p:nvSpPr>
        <p:spPr bwMode="auto">
          <a:xfrm>
            <a:off x="1228725"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3" name="Line 15"/>
          <p:cNvSpPr>
            <a:spLocks noChangeShapeType="1"/>
          </p:cNvSpPr>
          <p:nvPr/>
        </p:nvSpPr>
        <p:spPr bwMode="auto">
          <a:xfrm>
            <a:off x="21891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4" name="Line 16"/>
          <p:cNvSpPr>
            <a:spLocks noChangeShapeType="1"/>
          </p:cNvSpPr>
          <p:nvPr/>
        </p:nvSpPr>
        <p:spPr bwMode="auto">
          <a:xfrm>
            <a:off x="31511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5" name="Line 17"/>
          <p:cNvSpPr>
            <a:spLocks noChangeShapeType="1"/>
          </p:cNvSpPr>
          <p:nvPr/>
        </p:nvSpPr>
        <p:spPr bwMode="auto">
          <a:xfrm>
            <a:off x="41132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6" name="Line 18"/>
          <p:cNvSpPr>
            <a:spLocks noChangeShapeType="1"/>
          </p:cNvSpPr>
          <p:nvPr/>
        </p:nvSpPr>
        <p:spPr bwMode="auto">
          <a:xfrm>
            <a:off x="507523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7" name="Line 19"/>
          <p:cNvSpPr>
            <a:spLocks noChangeShapeType="1"/>
          </p:cNvSpPr>
          <p:nvPr/>
        </p:nvSpPr>
        <p:spPr bwMode="auto">
          <a:xfrm>
            <a:off x="603726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8" name="Line 20"/>
          <p:cNvSpPr>
            <a:spLocks noChangeShapeType="1"/>
          </p:cNvSpPr>
          <p:nvPr/>
        </p:nvSpPr>
        <p:spPr bwMode="auto">
          <a:xfrm>
            <a:off x="6999288"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9" name="Line 21"/>
          <p:cNvSpPr>
            <a:spLocks noChangeShapeType="1"/>
          </p:cNvSpPr>
          <p:nvPr/>
        </p:nvSpPr>
        <p:spPr bwMode="auto">
          <a:xfrm>
            <a:off x="7961313" y="2809875"/>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0" name="Text Box 22"/>
          <p:cNvSpPr txBox="1">
            <a:spLocks noChangeArrowheads="1"/>
          </p:cNvSpPr>
          <p:nvPr/>
        </p:nvSpPr>
        <p:spPr bwMode="auto">
          <a:xfrm>
            <a:off x="77311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4311" name="Text Box 23"/>
          <p:cNvSpPr txBox="1">
            <a:spLocks noChangeArrowheads="1"/>
          </p:cNvSpPr>
          <p:nvPr/>
        </p:nvSpPr>
        <p:spPr bwMode="auto">
          <a:xfrm>
            <a:off x="172878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4312" name="Text Box 24"/>
          <p:cNvSpPr txBox="1">
            <a:spLocks noChangeArrowheads="1"/>
          </p:cNvSpPr>
          <p:nvPr/>
        </p:nvSpPr>
        <p:spPr bwMode="auto">
          <a:xfrm>
            <a:off x="268446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4313" name="Text Box 25"/>
          <p:cNvSpPr txBox="1">
            <a:spLocks noChangeArrowheads="1"/>
          </p:cNvSpPr>
          <p:nvPr/>
        </p:nvSpPr>
        <p:spPr bwMode="auto">
          <a:xfrm>
            <a:off x="3640138"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4314" name="Text Box 26"/>
          <p:cNvSpPr txBox="1">
            <a:spLocks noChangeArrowheads="1"/>
          </p:cNvSpPr>
          <p:nvPr/>
        </p:nvSpPr>
        <p:spPr bwMode="auto">
          <a:xfrm>
            <a:off x="45942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4315" name="Text Box 27"/>
          <p:cNvSpPr txBox="1">
            <a:spLocks noChangeArrowheads="1"/>
          </p:cNvSpPr>
          <p:nvPr/>
        </p:nvSpPr>
        <p:spPr bwMode="auto">
          <a:xfrm>
            <a:off x="5576888"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4316" name="Text Box 28"/>
          <p:cNvSpPr txBox="1">
            <a:spLocks noChangeArrowheads="1"/>
          </p:cNvSpPr>
          <p:nvPr/>
        </p:nvSpPr>
        <p:spPr bwMode="auto">
          <a:xfrm>
            <a:off x="6532563" y="2903538"/>
            <a:ext cx="4905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4317" name="Text Box 29"/>
          <p:cNvSpPr txBox="1">
            <a:spLocks noChangeArrowheads="1"/>
          </p:cNvSpPr>
          <p:nvPr/>
        </p:nvSpPr>
        <p:spPr bwMode="auto">
          <a:xfrm>
            <a:off x="74676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4318" name="Text Box 30"/>
          <p:cNvSpPr txBox="1">
            <a:spLocks noChangeArrowheads="1"/>
          </p:cNvSpPr>
          <p:nvPr/>
        </p:nvSpPr>
        <p:spPr bwMode="auto">
          <a:xfrm>
            <a:off x="8456613"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4319" name="Text Box 31"/>
          <p:cNvSpPr txBox="1">
            <a:spLocks noChangeArrowheads="1"/>
          </p:cNvSpPr>
          <p:nvPr/>
        </p:nvSpPr>
        <p:spPr bwMode="auto">
          <a:xfrm>
            <a:off x="117475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4320" name="Text Box 32"/>
          <p:cNvSpPr txBox="1">
            <a:spLocks noChangeArrowheads="1"/>
          </p:cNvSpPr>
          <p:nvPr/>
        </p:nvSpPr>
        <p:spPr bwMode="auto">
          <a:xfrm>
            <a:off x="21367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4321" name="Text Box 33"/>
          <p:cNvSpPr txBox="1">
            <a:spLocks noChangeArrowheads="1"/>
          </p:cNvSpPr>
          <p:nvPr/>
        </p:nvSpPr>
        <p:spPr bwMode="auto">
          <a:xfrm>
            <a:off x="309880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4322" name="Text Box 34"/>
          <p:cNvSpPr txBox="1">
            <a:spLocks noChangeArrowheads="1"/>
          </p:cNvSpPr>
          <p:nvPr/>
        </p:nvSpPr>
        <p:spPr bwMode="auto">
          <a:xfrm>
            <a:off x="4060825"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4323" name="Text Box 35"/>
          <p:cNvSpPr txBox="1">
            <a:spLocks noChangeArrowheads="1"/>
          </p:cNvSpPr>
          <p:nvPr/>
        </p:nvSpPr>
        <p:spPr bwMode="auto">
          <a:xfrm>
            <a:off x="5022850"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4324" name="Text Box 36"/>
          <p:cNvSpPr txBox="1">
            <a:spLocks noChangeArrowheads="1"/>
          </p:cNvSpPr>
          <p:nvPr/>
        </p:nvSpPr>
        <p:spPr bwMode="auto">
          <a:xfrm>
            <a:off x="598487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4325" name="Text Box 37"/>
          <p:cNvSpPr txBox="1">
            <a:spLocks noChangeArrowheads="1"/>
          </p:cNvSpPr>
          <p:nvPr/>
        </p:nvSpPr>
        <p:spPr bwMode="auto">
          <a:xfrm>
            <a:off x="6946900" y="2903538"/>
            <a:ext cx="488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4326" name="Text Box 38"/>
          <p:cNvSpPr txBox="1">
            <a:spLocks noChangeArrowheads="1"/>
          </p:cNvSpPr>
          <p:nvPr/>
        </p:nvSpPr>
        <p:spPr bwMode="auto">
          <a:xfrm>
            <a:off x="7908925" y="2903538"/>
            <a:ext cx="4905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4327" name="Text Box 39"/>
          <p:cNvSpPr txBox="1">
            <a:spLocks noChangeArrowheads="1"/>
          </p:cNvSpPr>
          <p:nvPr/>
        </p:nvSpPr>
        <p:spPr bwMode="auto">
          <a:xfrm>
            <a:off x="212725" y="2903538"/>
            <a:ext cx="2873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4328" name="Line 40"/>
          <p:cNvSpPr>
            <a:spLocks noChangeShapeType="1"/>
          </p:cNvSpPr>
          <p:nvPr/>
        </p:nvSpPr>
        <p:spPr bwMode="auto">
          <a:xfrm flipH="1">
            <a:off x="254000" y="3262313"/>
            <a:ext cx="4763"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29" name="Line 41"/>
          <p:cNvSpPr>
            <a:spLocks noChangeShapeType="1"/>
          </p:cNvSpPr>
          <p:nvPr/>
        </p:nvSpPr>
        <p:spPr bwMode="auto">
          <a:xfrm>
            <a:off x="2189163"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0" name="Line 42"/>
          <p:cNvSpPr>
            <a:spLocks noChangeShapeType="1"/>
          </p:cNvSpPr>
          <p:nvPr/>
        </p:nvSpPr>
        <p:spPr bwMode="auto">
          <a:xfrm>
            <a:off x="6999288" y="3460750"/>
            <a:ext cx="0" cy="557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1" name="Line 43"/>
          <p:cNvSpPr>
            <a:spLocks noChangeShapeType="1"/>
          </p:cNvSpPr>
          <p:nvPr/>
        </p:nvSpPr>
        <p:spPr bwMode="auto">
          <a:xfrm>
            <a:off x="252413" y="3808413"/>
            <a:ext cx="19367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2" name="Rectangle 44"/>
          <p:cNvSpPr>
            <a:spLocks noChangeArrowheads="1"/>
          </p:cNvSpPr>
          <p:nvPr/>
        </p:nvSpPr>
        <p:spPr bwMode="auto">
          <a:xfrm>
            <a:off x="747713"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3" name="Text Box 45"/>
          <p:cNvSpPr txBox="1">
            <a:spLocks noChangeArrowheads="1"/>
          </p:cNvSpPr>
          <p:nvPr/>
        </p:nvSpPr>
        <p:spPr bwMode="auto">
          <a:xfrm>
            <a:off x="666750" y="3503613"/>
            <a:ext cx="1200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dirty="0">
                <a:solidFill>
                  <a:srgbClr val="333399"/>
                </a:solidFill>
                <a:latin typeface="黑体" pitchFamily="2" charset="-122"/>
                <a:ea typeface="黑体" pitchFamily="2" charset="-122"/>
              </a:rPr>
              <a:t>已发送</a:t>
            </a:r>
          </a:p>
          <a:p>
            <a:pPr algn="ctr">
              <a:lnSpc>
                <a:spcPct val="85000"/>
              </a:lnSpc>
            </a:pPr>
            <a:r>
              <a:rPr kumimoji="1" lang="zh-CN" altLang="en-US" sz="2000" dirty="0">
                <a:solidFill>
                  <a:srgbClr val="333399"/>
                </a:solidFill>
                <a:latin typeface="黑体" pitchFamily="2" charset="-122"/>
                <a:ea typeface="黑体" pitchFamily="2" charset="-122"/>
              </a:rPr>
              <a:t>并被确认</a:t>
            </a:r>
          </a:p>
        </p:txBody>
      </p:sp>
      <p:sp>
        <p:nvSpPr>
          <p:cNvPr id="524334" name="Line 46"/>
          <p:cNvSpPr>
            <a:spLocks noChangeShapeType="1"/>
          </p:cNvSpPr>
          <p:nvPr/>
        </p:nvSpPr>
        <p:spPr bwMode="auto">
          <a:xfrm>
            <a:off x="2189163"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5" name="Line 47"/>
          <p:cNvSpPr>
            <a:spLocks noChangeShapeType="1"/>
          </p:cNvSpPr>
          <p:nvPr/>
        </p:nvSpPr>
        <p:spPr bwMode="auto">
          <a:xfrm>
            <a:off x="4113213" y="3808413"/>
            <a:ext cx="288607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6" name="Line 48"/>
          <p:cNvSpPr>
            <a:spLocks noChangeShapeType="1"/>
          </p:cNvSpPr>
          <p:nvPr/>
        </p:nvSpPr>
        <p:spPr bwMode="auto">
          <a:xfrm>
            <a:off x="6999288" y="3808413"/>
            <a:ext cx="1924050"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7" name="Rectangle 49"/>
          <p:cNvSpPr>
            <a:spLocks noChangeArrowheads="1"/>
          </p:cNvSpPr>
          <p:nvPr/>
        </p:nvSpPr>
        <p:spPr bwMode="auto">
          <a:xfrm>
            <a:off x="2644775" y="3598863"/>
            <a:ext cx="987425" cy="441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38" name="Text Box 50"/>
          <p:cNvSpPr txBox="1">
            <a:spLocks noChangeArrowheads="1"/>
          </p:cNvSpPr>
          <p:nvPr/>
        </p:nvSpPr>
        <p:spPr bwMode="auto">
          <a:xfrm>
            <a:off x="2600325" y="3513138"/>
            <a:ext cx="1200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已发送但</a:t>
            </a:r>
          </a:p>
          <a:p>
            <a:pPr>
              <a:lnSpc>
                <a:spcPct val="85000"/>
              </a:lnSpc>
            </a:pPr>
            <a:r>
              <a:rPr kumimoji="1" lang="zh-CN" altLang="en-US" sz="2000">
                <a:solidFill>
                  <a:srgbClr val="333399"/>
                </a:solidFill>
                <a:latin typeface="黑体" pitchFamily="2" charset="-122"/>
                <a:ea typeface="黑体" pitchFamily="2" charset="-122"/>
              </a:rPr>
              <a:t>未被确认</a:t>
            </a:r>
          </a:p>
        </p:txBody>
      </p:sp>
      <p:sp>
        <p:nvSpPr>
          <p:cNvPr id="524339" name="Text Box 51"/>
          <p:cNvSpPr txBox="1">
            <a:spLocks noChangeArrowheads="1"/>
          </p:cNvSpPr>
          <p:nvPr/>
        </p:nvSpPr>
        <p:spPr bwMode="auto">
          <a:xfrm>
            <a:off x="5138738" y="3614738"/>
            <a:ext cx="946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sp>
        <p:nvSpPr>
          <p:cNvPr id="524340" name="Text Box 52"/>
          <p:cNvSpPr txBox="1">
            <a:spLocks noChangeArrowheads="1"/>
          </p:cNvSpPr>
          <p:nvPr/>
        </p:nvSpPr>
        <p:spPr bwMode="auto">
          <a:xfrm>
            <a:off x="7386638" y="3624263"/>
            <a:ext cx="1200150" cy="3508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不可发送</a:t>
            </a:r>
          </a:p>
        </p:txBody>
      </p:sp>
      <p:sp>
        <p:nvSpPr>
          <p:cNvPr id="524341" name="Line 53"/>
          <p:cNvSpPr>
            <a:spLocks noChangeShapeType="1"/>
          </p:cNvSpPr>
          <p:nvPr/>
        </p:nvSpPr>
        <p:spPr bwMode="auto">
          <a:xfrm>
            <a:off x="8921750" y="3262313"/>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2" name="Line 54"/>
          <p:cNvSpPr>
            <a:spLocks noChangeShapeType="1"/>
          </p:cNvSpPr>
          <p:nvPr/>
        </p:nvSpPr>
        <p:spPr bwMode="auto">
          <a:xfrm flipH="1" flipV="1">
            <a:off x="4108450" y="3248025"/>
            <a:ext cx="12700" cy="906463"/>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43" name="Text Box 55"/>
          <p:cNvSpPr txBox="1">
            <a:spLocks noChangeArrowheads="1"/>
          </p:cNvSpPr>
          <p:nvPr/>
        </p:nvSpPr>
        <p:spPr bwMode="auto">
          <a:xfrm>
            <a:off x="3768725" y="4157663"/>
            <a:ext cx="692150" cy="350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sp>
        <p:nvSpPr>
          <p:cNvPr id="524344" name="AutoShape 56"/>
          <p:cNvSpPr>
            <a:spLocks noChangeArrowheads="1"/>
          </p:cNvSpPr>
          <p:nvPr/>
        </p:nvSpPr>
        <p:spPr bwMode="auto">
          <a:xfrm>
            <a:off x="7902575" y="5459413"/>
            <a:ext cx="758825" cy="196850"/>
          </a:xfrm>
          <a:prstGeom prst="rightArrow">
            <a:avLst>
              <a:gd name="adj1" fmla="val 50000"/>
              <a:gd name="adj2" fmla="val 963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5" name="AutoShape 57"/>
          <p:cNvSpPr>
            <a:spLocks noChangeArrowheads="1"/>
          </p:cNvSpPr>
          <p:nvPr/>
        </p:nvSpPr>
        <p:spPr bwMode="auto">
          <a:xfrm>
            <a:off x="7902575" y="4824413"/>
            <a:ext cx="758825" cy="196850"/>
          </a:xfrm>
          <a:prstGeom prst="rightArrow">
            <a:avLst>
              <a:gd name="adj1" fmla="val 50000"/>
              <a:gd name="adj2" fmla="val 963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6" name="Rectangle 58"/>
          <p:cNvSpPr>
            <a:spLocks noChangeArrowheads="1"/>
          </p:cNvSpPr>
          <p:nvPr/>
        </p:nvSpPr>
        <p:spPr bwMode="auto">
          <a:xfrm>
            <a:off x="4116388" y="4821238"/>
            <a:ext cx="3835400" cy="857250"/>
          </a:xfrm>
          <a:prstGeom prst="rect">
            <a:avLst/>
          </a:prstGeom>
          <a:solidFill>
            <a:srgbClr val="FFC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7" name="Rectangle 59"/>
          <p:cNvSpPr>
            <a:spLocks noChangeArrowheads="1"/>
          </p:cNvSpPr>
          <p:nvPr/>
        </p:nvSpPr>
        <p:spPr bwMode="auto">
          <a:xfrm>
            <a:off x="266700" y="5029200"/>
            <a:ext cx="8656638" cy="4191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8" name="Line 60"/>
          <p:cNvSpPr>
            <a:spLocks noChangeShapeType="1"/>
          </p:cNvSpPr>
          <p:nvPr/>
        </p:nvSpPr>
        <p:spPr bwMode="auto">
          <a:xfrm>
            <a:off x="1228725"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49" name="Line 61"/>
          <p:cNvSpPr>
            <a:spLocks noChangeShapeType="1"/>
          </p:cNvSpPr>
          <p:nvPr/>
        </p:nvSpPr>
        <p:spPr bwMode="auto">
          <a:xfrm>
            <a:off x="218916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0" name="Line 62"/>
          <p:cNvSpPr>
            <a:spLocks noChangeShapeType="1"/>
          </p:cNvSpPr>
          <p:nvPr/>
        </p:nvSpPr>
        <p:spPr bwMode="auto">
          <a:xfrm>
            <a:off x="315118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1" name="Line 63"/>
          <p:cNvSpPr>
            <a:spLocks noChangeShapeType="1"/>
          </p:cNvSpPr>
          <p:nvPr/>
        </p:nvSpPr>
        <p:spPr bwMode="auto">
          <a:xfrm>
            <a:off x="411321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2" name="Line 64"/>
          <p:cNvSpPr>
            <a:spLocks noChangeShapeType="1"/>
          </p:cNvSpPr>
          <p:nvPr/>
        </p:nvSpPr>
        <p:spPr bwMode="auto">
          <a:xfrm>
            <a:off x="507523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3" name="Line 65"/>
          <p:cNvSpPr>
            <a:spLocks noChangeShapeType="1"/>
          </p:cNvSpPr>
          <p:nvPr/>
        </p:nvSpPr>
        <p:spPr bwMode="auto">
          <a:xfrm>
            <a:off x="603726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4" name="Line 66"/>
          <p:cNvSpPr>
            <a:spLocks noChangeShapeType="1"/>
          </p:cNvSpPr>
          <p:nvPr/>
        </p:nvSpPr>
        <p:spPr bwMode="auto">
          <a:xfrm>
            <a:off x="6999288"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5" name="Line 67"/>
          <p:cNvSpPr>
            <a:spLocks noChangeShapeType="1"/>
          </p:cNvSpPr>
          <p:nvPr/>
        </p:nvSpPr>
        <p:spPr bwMode="auto">
          <a:xfrm>
            <a:off x="7961313" y="5029200"/>
            <a:ext cx="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56" name="Text Box 68"/>
          <p:cNvSpPr txBox="1">
            <a:spLocks noChangeArrowheads="1"/>
          </p:cNvSpPr>
          <p:nvPr/>
        </p:nvSpPr>
        <p:spPr bwMode="auto">
          <a:xfrm>
            <a:off x="773113"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100</a:t>
            </a:r>
          </a:p>
        </p:txBody>
      </p:sp>
      <p:sp>
        <p:nvSpPr>
          <p:cNvPr id="524357" name="Text Box 69"/>
          <p:cNvSpPr txBox="1">
            <a:spLocks noChangeArrowheads="1"/>
          </p:cNvSpPr>
          <p:nvPr/>
        </p:nvSpPr>
        <p:spPr bwMode="auto">
          <a:xfrm>
            <a:off x="1728788"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200</a:t>
            </a:r>
          </a:p>
        </p:txBody>
      </p:sp>
      <p:sp>
        <p:nvSpPr>
          <p:cNvPr id="524358" name="Text Box 70"/>
          <p:cNvSpPr txBox="1">
            <a:spLocks noChangeArrowheads="1"/>
          </p:cNvSpPr>
          <p:nvPr/>
        </p:nvSpPr>
        <p:spPr bwMode="auto">
          <a:xfrm>
            <a:off x="2684463"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300</a:t>
            </a:r>
          </a:p>
        </p:txBody>
      </p:sp>
      <p:sp>
        <p:nvSpPr>
          <p:cNvPr id="524359" name="Text Box 71"/>
          <p:cNvSpPr txBox="1">
            <a:spLocks noChangeArrowheads="1"/>
          </p:cNvSpPr>
          <p:nvPr/>
        </p:nvSpPr>
        <p:spPr bwMode="auto">
          <a:xfrm>
            <a:off x="3640138"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400</a:t>
            </a:r>
          </a:p>
        </p:txBody>
      </p:sp>
      <p:sp>
        <p:nvSpPr>
          <p:cNvPr id="524360" name="Text Box 72"/>
          <p:cNvSpPr txBox="1">
            <a:spLocks noChangeArrowheads="1"/>
          </p:cNvSpPr>
          <p:nvPr/>
        </p:nvSpPr>
        <p:spPr bwMode="auto">
          <a:xfrm>
            <a:off x="459422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500</a:t>
            </a:r>
          </a:p>
        </p:txBody>
      </p:sp>
      <p:sp>
        <p:nvSpPr>
          <p:cNvPr id="524361" name="Text Box 73"/>
          <p:cNvSpPr txBox="1">
            <a:spLocks noChangeArrowheads="1"/>
          </p:cNvSpPr>
          <p:nvPr/>
        </p:nvSpPr>
        <p:spPr bwMode="auto">
          <a:xfrm>
            <a:off x="5576888"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600</a:t>
            </a:r>
          </a:p>
        </p:txBody>
      </p:sp>
      <p:sp>
        <p:nvSpPr>
          <p:cNvPr id="524362" name="Text Box 74"/>
          <p:cNvSpPr txBox="1">
            <a:spLocks noChangeArrowheads="1"/>
          </p:cNvSpPr>
          <p:nvPr/>
        </p:nvSpPr>
        <p:spPr bwMode="auto">
          <a:xfrm>
            <a:off x="6532563" y="5121275"/>
            <a:ext cx="4905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700</a:t>
            </a:r>
          </a:p>
        </p:txBody>
      </p:sp>
      <p:sp>
        <p:nvSpPr>
          <p:cNvPr id="524363" name="Text Box 75"/>
          <p:cNvSpPr txBox="1">
            <a:spLocks noChangeArrowheads="1"/>
          </p:cNvSpPr>
          <p:nvPr/>
        </p:nvSpPr>
        <p:spPr bwMode="auto">
          <a:xfrm>
            <a:off x="746760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800</a:t>
            </a:r>
          </a:p>
        </p:txBody>
      </p:sp>
      <p:sp>
        <p:nvSpPr>
          <p:cNvPr id="524364" name="Text Box 76"/>
          <p:cNvSpPr txBox="1">
            <a:spLocks noChangeArrowheads="1"/>
          </p:cNvSpPr>
          <p:nvPr/>
        </p:nvSpPr>
        <p:spPr bwMode="auto">
          <a:xfrm>
            <a:off x="8456613"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900</a:t>
            </a:r>
          </a:p>
        </p:txBody>
      </p:sp>
      <p:sp>
        <p:nvSpPr>
          <p:cNvPr id="524365" name="Text Box 77"/>
          <p:cNvSpPr txBox="1">
            <a:spLocks noChangeArrowheads="1"/>
          </p:cNvSpPr>
          <p:nvPr/>
        </p:nvSpPr>
        <p:spPr bwMode="auto">
          <a:xfrm>
            <a:off x="1174750"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101</a:t>
            </a:r>
          </a:p>
        </p:txBody>
      </p:sp>
      <p:sp>
        <p:nvSpPr>
          <p:cNvPr id="524366" name="Text Box 78"/>
          <p:cNvSpPr txBox="1">
            <a:spLocks noChangeArrowheads="1"/>
          </p:cNvSpPr>
          <p:nvPr/>
        </p:nvSpPr>
        <p:spPr bwMode="auto">
          <a:xfrm>
            <a:off x="213677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201</a:t>
            </a:r>
          </a:p>
        </p:txBody>
      </p:sp>
      <p:sp>
        <p:nvSpPr>
          <p:cNvPr id="524367" name="Text Box 79"/>
          <p:cNvSpPr txBox="1">
            <a:spLocks noChangeArrowheads="1"/>
          </p:cNvSpPr>
          <p:nvPr/>
        </p:nvSpPr>
        <p:spPr bwMode="auto">
          <a:xfrm>
            <a:off x="309880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301</a:t>
            </a:r>
          </a:p>
        </p:txBody>
      </p:sp>
      <p:sp>
        <p:nvSpPr>
          <p:cNvPr id="524368" name="Text Box 80"/>
          <p:cNvSpPr txBox="1">
            <a:spLocks noChangeArrowheads="1"/>
          </p:cNvSpPr>
          <p:nvPr/>
        </p:nvSpPr>
        <p:spPr bwMode="auto">
          <a:xfrm>
            <a:off x="4060825"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401</a:t>
            </a:r>
          </a:p>
        </p:txBody>
      </p:sp>
      <p:sp>
        <p:nvSpPr>
          <p:cNvPr id="524369" name="Text Box 81"/>
          <p:cNvSpPr txBox="1">
            <a:spLocks noChangeArrowheads="1"/>
          </p:cNvSpPr>
          <p:nvPr/>
        </p:nvSpPr>
        <p:spPr bwMode="auto">
          <a:xfrm>
            <a:off x="5022850"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501</a:t>
            </a:r>
          </a:p>
        </p:txBody>
      </p:sp>
      <p:sp>
        <p:nvSpPr>
          <p:cNvPr id="524370" name="Text Box 82"/>
          <p:cNvSpPr txBox="1">
            <a:spLocks noChangeArrowheads="1"/>
          </p:cNvSpPr>
          <p:nvPr/>
        </p:nvSpPr>
        <p:spPr bwMode="auto">
          <a:xfrm>
            <a:off x="598487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601</a:t>
            </a:r>
          </a:p>
        </p:txBody>
      </p:sp>
      <p:sp>
        <p:nvSpPr>
          <p:cNvPr id="524371" name="Text Box 83"/>
          <p:cNvSpPr txBox="1">
            <a:spLocks noChangeArrowheads="1"/>
          </p:cNvSpPr>
          <p:nvPr/>
        </p:nvSpPr>
        <p:spPr bwMode="auto">
          <a:xfrm>
            <a:off x="6946900" y="5121275"/>
            <a:ext cx="4889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701</a:t>
            </a:r>
          </a:p>
        </p:txBody>
      </p:sp>
      <p:sp>
        <p:nvSpPr>
          <p:cNvPr id="524372" name="Text Box 84"/>
          <p:cNvSpPr txBox="1">
            <a:spLocks noChangeArrowheads="1"/>
          </p:cNvSpPr>
          <p:nvPr/>
        </p:nvSpPr>
        <p:spPr bwMode="auto">
          <a:xfrm>
            <a:off x="7908925" y="5121275"/>
            <a:ext cx="4905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801</a:t>
            </a:r>
          </a:p>
        </p:txBody>
      </p:sp>
      <p:sp>
        <p:nvSpPr>
          <p:cNvPr id="524373" name="Text Box 85"/>
          <p:cNvSpPr txBox="1">
            <a:spLocks noChangeArrowheads="1"/>
          </p:cNvSpPr>
          <p:nvPr/>
        </p:nvSpPr>
        <p:spPr bwMode="auto">
          <a:xfrm>
            <a:off x="212725" y="5121275"/>
            <a:ext cx="2873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rPr>
              <a:t>1</a:t>
            </a:r>
          </a:p>
        </p:txBody>
      </p:sp>
      <p:sp>
        <p:nvSpPr>
          <p:cNvPr id="524374" name="Line 86"/>
          <p:cNvSpPr>
            <a:spLocks noChangeShapeType="1"/>
          </p:cNvSpPr>
          <p:nvPr/>
        </p:nvSpPr>
        <p:spPr bwMode="auto">
          <a:xfrm flipH="1">
            <a:off x="268288" y="5481638"/>
            <a:ext cx="4762"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75" name="Line 87"/>
          <p:cNvSpPr>
            <a:spLocks noChangeShapeType="1"/>
          </p:cNvSpPr>
          <p:nvPr/>
        </p:nvSpPr>
        <p:spPr bwMode="auto">
          <a:xfrm>
            <a:off x="7953375" y="5678488"/>
            <a:ext cx="0" cy="55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4433" name="Group 145"/>
          <p:cNvGrpSpPr>
            <a:grpSpLocks/>
          </p:cNvGrpSpPr>
          <p:nvPr/>
        </p:nvGrpSpPr>
        <p:grpSpPr bwMode="auto">
          <a:xfrm>
            <a:off x="254000" y="5738813"/>
            <a:ext cx="3878263" cy="609600"/>
            <a:chOff x="160" y="3615"/>
            <a:chExt cx="2443" cy="384"/>
          </a:xfrm>
        </p:grpSpPr>
        <p:sp>
          <p:nvSpPr>
            <p:cNvPr id="524376" name="Line 88"/>
            <p:cNvSpPr>
              <a:spLocks noChangeShapeType="1"/>
            </p:cNvSpPr>
            <p:nvPr/>
          </p:nvSpPr>
          <p:spPr bwMode="auto">
            <a:xfrm flipV="1">
              <a:off x="160" y="3798"/>
              <a:ext cx="2443" cy="7"/>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77" name="Text Box 89"/>
            <p:cNvSpPr txBox="1">
              <a:spLocks noChangeArrowheads="1"/>
            </p:cNvSpPr>
            <p:nvPr/>
          </p:nvSpPr>
          <p:spPr bwMode="auto">
            <a:xfrm>
              <a:off x="1054" y="3615"/>
              <a:ext cx="756"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2000">
                  <a:solidFill>
                    <a:srgbClr val="333399"/>
                  </a:solidFill>
                  <a:latin typeface="黑体" pitchFamily="2" charset="-122"/>
                  <a:ea typeface="黑体" pitchFamily="2" charset="-122"/>
                </a:rPr>
                <a:t>已发送</a:t>
              </a:r>
            </a:p>
            <a:p>
              <a:pPr algn="ctr">
                <a:lnSpc>
                  <a:spcPct val="85000"/>
                </a:lnSpc>
              </a:pPr>
              <a:r>
                <a:rPr kumimoji="1" lang="zh-CN" altLang="en-US" sz="2000">
                  <a:solidFill>
                    <a:srgbClr val="333399"/>
                  </a:solidFill>
                  <a:latin typeface="黑体" pitchFamily="2" charset="-122"/>
                  <a:ea typeface="黑体" pitchFamily="2" charset="-122"/>
                </a:rPr>
                <a:t>并被确认</a:t>
              </a:r>
            </a:p>
          </p:txBody>
        </p:sp>
      </p:grpSp>
      <p:sp>
        <p:nvSpPr>
          <p:cNvPr id="524379" name="Line 91"/>
          <p:cNvSpPr>
            <a:spLocks noChangeShapeType="1"/>
          </p:cNvSpPr>
          <p:nvPr/>
        </p:nvSpPr>
        <p:spPr bwMode="auto">
          <a:xfrm flipV="1">
            <a:off x="7954963" y="6027738"/>
            <a:ext cx="968375" cy="111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0" name="Rectangle 92"/>
          <p:cNvSpPr>
            <a:spLocks noChangeArrowheads="1"/>
          </p:cNvSpPr>
          <p:nvPr/>
        </p:nvSpPr>
        <p:spPr bwMode="auto">
          <a:xfrm>
            <a:off x="8207375" y="5872163"/>
            <a:ext cx="519113" cy="4206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4435" name="Group 147"/>
          <p:cNvGrpSpPr>
            <a:grpSpLocks/>
          </p:cNvGrpSpPr>
          <p:nvPr/>
        </p:nvGrpSpPr>
        <p:grpSpPr bwMode="auto">
          <a:xfrm>
            <a:off x="4122738" y="5851525"/>
            <a:ext cx="3857625" cy="350838"/>
            <a:chOff x="2597" y="3686"/>
            <a:chExt cx="2430" cy="221"/>
          </a:xfrm>
        </p:grpSpPr>
        <p:sp>
          <p:nvSpPr>
            <p:cNvPr id="524378" name="Line 90"/>
            <p:cNvSpPr>
              <a:spLocks noChangeShapeType="1"/>
            </p:cNvSpPr>
            <p:nvPr/>
          </p:nvSpPr>
          <p:spPr bwMode="auto">
            <a:xfrm flipV="1">
              <a:off x="2597" y="3802"/>
              <a:ext cx="2430" cy="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1" name="Text Box 93"/>
            <p:cNvSpPr txBox="1">
              <a:spLocks noChangeArrowheads="1"/>
            </p:cNvSpPr>
            <p:nvPr/>
          </p:nvSpPr>
          <p:spPr bwMode="auto">
            <a:xfrm>
              <a:off x="3554" y="3686"/>
              <a:ext cx="596" cy="22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可发送</a:t>
              </a:r>
            </a:p>
          </p:txBody>
        </p:sp>
      </p:grpSp>
      <p:sp>
        <p:nvSpPr>
          <p:cNvPr id="524382" name="Text Box 94"/>
          <p:cNvSpPr txBox="1">
            <a:spLocks noChangeArrowheads="1"/>
          </p:cNvSpPr>
          <p:nvPr/>
        </p:nvSpPr>
        <p:spPr bwMode="auto">
          <a:xfrm>
            <a:off x="8081963" y="5732463"/>
            <a:ext cx="69215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不可</a:t>
            </a:r>
          </a:p>
          <a:p>
            <a:pPr>
              <a:lnSpc>
                <a:spcPct val="85000"/>
              </a:lnSpc>
            </a:pPr>
            <a:r>
              <a:rPr kumimoji="1" lang="zh-CN" altLang="en-US" sz="2000">
                <a:solidFill>
                  <a:srgbClr val="333399"/>
                </a:solidFill>
                <a:latin typeface="黑体" pitchFamily="2" charset="-122"/>
                <a:ea typeface="黑体" pitchFamily="2" charset="-122"/>
              </a:rPr>
              <a:t>发送</a:t>
            </a:r>
          </a:p>
        </p:txBody>
      </p:sp>
      <p:sp>
        <p:nvSpPr>
          <p:cNvPr id="524383" name="Line 95"/>
          <p:cNvSpPr>
            <a:spLocks noChangeShapeType="1"/>
          </p:cNvSpPr>
          <p:nvPr/>
        </p:nvSpPr>
        <p:spPr bwMode="auto">
          <a:xfrm flipH="1" flipV="1">
            <a:off x="4116388" y="5467350"/>
            <a:ext cx="6350" cy="881063"/>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84" name="Line 96"/>
          <p:cNvSpPr>
            <a:spLocks noChangeShapeType="1"/>
          </p:cNvSpPr>
          <p:nvPr/>
        </p:nvSpPr>
        <p:spPr bwMode="auto">
          <a:xfrm>
            <a:off x="8921750" y="5481638"/>
            <a:ext cx="1588" cy="755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85" name="Text Box 97"/>
          <p:cNvSpPr txBox="1">
            <a:spLocks noChangeArrowheads="1"/>
          </p:cNvSpPr>
          <p:nvPr/>
        </p:nvSpPr>
        <p:spPr bwMode="auto">
          <a:xfrm>
            <a:off x="3773488" y="6318250"/>
            <a:ext cx="692150" cy="3508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5000"/>
              </a:lnSpc>
            </a:pPr>
            <a:r>
              <a:rPr kumimoji="1" lang="zh-CN" altLang="en-US" sz="2000">
                <a:solidFill>
                  <a:srgbClr val="333399"/>
                </a:solidFill>
                <a:latin typeface="黑体" pitchFamily="2" charset="-122"/>
                <a:ea typeface="黑体" pitchFamily="2" charset="-122"/>
              </a:rPr>
              <a:t>指针</a:t>
            </a:r>
          </a:p>
        </p:txBody>
      </p:sp>
      <p:sp>
        <p:nvSpPr>
          <p:cNvPr id="524426" name="Rectangle 138"/>
          <p:cNvSpPr>
            <a:spLocks noChangeArrowheads="1"/>
          </p:cNvSpPr>
          <p:nvPr/>
        </p:nvSpPr>
        <p:spPr bwMode="auto">
          <a:xfrm>
            <a:off x="2197100" y="2813050"/>
            <a:ext cx="1905000" cy="412750"/>
          </a:xfrm>
          <a:prstGeom prst="rect">
            <a:avLst/>
          </a:prstGeom>
          <a:solidFill>
            <a:srgbClr val="ADFFEA">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27" name="Line 139"/>
          <p:cNvSpPr>
            <a:spLocks noChangeShapeType="1"/>
          </p:cNvSpPr>
          <p:nvPr/>
        </p:nvSpPr>
        <p:spPr bwMode="auto">
          <a:xfrm>
            <a:off x="2124075" y="2419350"/>
            <a:ext cx="4849813" cy="12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28" name="Text Box 140"/>
          <p:cNvSpPr txBox="1">
            <a:spLocks noChangeArrowheads="1"/>
          </p:cNvSpPr>
          <p:nvPr/>
        </p:nvSpPr>
        <p:spPr bwMode="auto">
          <a:xfrm>
            <a:off x="3895725" y="2168525"/>
            <a:ext cx="1708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发送窗口前移</a:t>
            </a:r>
          </a:p>
        </p:txBody>
      </p:sp>
      <p:grpSp>
        <p:nvGrpSpPr>
          <p:cNvPr id="524434" name="Group 146"/>
          <p:cNvGrpSpPr>
            <a:grpSpLocks/>
          </p:cNvGrpSpPr>
          <p:nvPr/>
        </p:nvGrpSpPr>
        <p:grpSpPr bwMode="auto">
          <a:xfrm>
            <a:off x="4114800" y="4365625"/>
            <a:ext cx="3833813" cy="396875"/>
            <a:chOff x="2592" y="2750"/>
            <a:chExt cx="2415" cy="250"/>
          </a:xfrm>
        </p:grpSpPr>
        <p:sp>
          <p:nvSpPr>
            <p:cNvPr id="524429" name="Line 141"/>
            <p:cNvSpPr>
              <a:spLocks noChangeShapeType="1"/>
            </p:cNvSpPr>
            <p:nvPr/>
          </p:nvSpPr>
          <p:spPr bwMode="auto">
            <a:xfrm>
              <a:off x="2592" y="2908"/>
              <a:ext cx="2415" cy="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430" name="Text Box 142"/>
            <p:cNvSpPr txBox="1">
              <a:spLocks noChangeArrowheads="1"/>
            </p:cNvSpPr>
            <p:nvPr/>
          </p:nvSpPr>
          <p:spPr bwMode="auto">
            <a:xfrm>
              <a:off x="3288" y="2750"/>
              <a:ext cx="107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黑体" pitchFamily="2" charset="-122"/>
                  <a:ea typeface="黑体" pitchFamily="2" charset="-122"/>
                </a:rPr>
                <a:t>发送窗口缩小</a:t>
              </a:r>
            </a:p>
          </p:txBody>
        </p:sp>
      </p:grpSp>
      <p:sp>
        <p:nvSpPr>
          <p:cNvPr id="524431" name="Rectangle 143"/>
          <p:cNvSpPr>
            <a:spLocks noChangeArrowheads="1"/>
          </p:cNvSpPr>
          <p:nvPr/>
        </p:nvSpPr>
        <p:spPr bwMode="auto">
          <a:xfrm>
            <a:off x="323850" y="333375"/>
            <a:ext cx="8491538" cy="122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dirty="0">
                <a:solidFill>
                  <a:srgbClr val="333399"/>
                </a:solidFill>
                <a:latin typeface="Arial" charset="0"/>
                <a:ea typeface="黑体" pitchFamily="2" charset="-122"/>
              </a:rPr>
              <a:t>发送端收到了对方对前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字节数据的确认，但对方通知发送端必须把窗口减小到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a:t>
            </a:r>
          </a:p>
          <a:p>
            <a:pPr marL="342900" indent="-342900">
              <a:spcBef>
                <a:spcPct val="20000"/>
              </a:spcBef>
              <a:buClr>
                <a:schemeClr val="folHlink"/>
              </a:buClr>
              <a:buSzPct val="60000"/>
              <a:buFont typeface="Wingdings" pitchFamily="2" charset="2"/>
              <a:buChar char="n"/>
            </a:pPr>
            <a:r>
              <a:rPr lang="zh-CN" altLang="en-US" dirty="0">
                <a:solidFill>
                  <a:srgbClr val="333399"/>
                </a:solidFill>
                <a:latin typeface="Arial" charset="0"/>
                <a:ea typeface="黑体" pitchFamily="2" charset="-122"/>
              </a:rPr>
              <a:t>现在发送端最多还可发送 </a:t>
            </a:r>
            <a:r>
              <a:rPr lang="en-US" altLang="zh-CN" dirty="0">
                <a:solidFill>
                  <a:srgbClr val="333399"/>
                </a:solidFill>
                <a:latin typeface="Arial" charset="0"/>
                <a:ea typeface="黑体" pitchFamily="2" charset="-122"/>
              </a:rPr>
              <a:t>400 </a:t>
            </a:r>
            <a:r>
              <a:rPr lang="zh-CN" altLang="en-US" dirty="0">
                <a:solidFill>
                  <a:srgbClr val="333399"/>
                </a:solidFill>
                <a:latin typeface="Arial" charset="0"/>
                <a:ea typeface="黑体" pitchFamily="2" charset="-122"/>
              </a:rPr>
              <a:t>字节的数据。 </a:t>
            </a:r>
          </a:p>
        </p:txBody>
      </p:sp>
      <p:sp>
        <p:nvSpPr>
          <p:cNvPr id="524432" name="Rectangle 144"/>
          <p:cNvSpPr>
            <a:spLocks noChangeArrowheads="1"/>
          </p:cNvSpPr>
          <p:nvPr/>
        </p:nvSpPr>
        <p:spPr bwMode="auto">
          <a:xfrm>
            <a:off x="249238" y="5013325"/>
            <a:ext cx="3890962" cy="465138"/>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276592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443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24432"/>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524432"/>
                                        </p:tgtEl>
                                        <p:attrNameLst>
                                          <p:attrName>style.visibility</p:attrName>
                                        </p:attrNameLst>
                                      </p:cBhvr>
                                      <p:tavLst>
                                        <p:tav tm="0">
                                          <p:val>
                                            <p:strVal val="hidden"/>
                                          </p:val>
                                        </p:tav>
                                        <p:tav tm="50000">
                                          <p:val>
                                            <p:strVal val="visible"/>
                                          </p:val>
                                        </p:tav>
                                      </p:tavLst>
                                    </p:anim>
                                  </p:childTnLst>
                                </p:cTn>
                              </p:par>
                            </p:childTnLst>
                          </p:cTn>
                        </p:par>
                        <p:par>
                          <p:cTn id="13" fill="hold" nodeType="afterGroup">
                            <p:stCondLst>
                              <p:cond delay="3500"/>
                            </p:stCondLst>
                            <p:childTnLst>
                              <p:par>
                                <p:cTn id="14" presetID="35" presetClass="emph" presetSubtype="0" repeatCount="3000" fill="hold" nodeType="afterEffect">
                                  <p:stCondLst>
                                    <p:cond delay="0"/>
                                  </p:stCondLst>
                                  <p:childTnLst>
                                    <p:anim calcmode="discrete" valueType="str">
                                      <p:cBhvr>
                                        <p:cTn id="15" dur="1000" fill="hold"/>
                                        <p:tgtEl>
                                          <p:spTgt spid="524434"/>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4431">
                                            <p:txEl>
                                              <p:pRg st="1" end="1"/>
                                            </p:txEl>
                                          </p:spTgt>
                                        </p:tgtEl>
                                        <p:attrNameLst>
                                          <p:attrName>style.visibility</p:attrName>
                                        </p:attrNameLst>
                                      </p:cBhvr>
                                      <p:to>
                                        <p:strVal val="visible"/>
                                      </p:to>
                                    </p:set>
                                  </p:childTnLst>
                                </p:cTn>
                              </p:par>
                            </p:childTnLst>
                          </p:cTn>
                        </p:par>
                        <p:par>
                          <p:cTn id="20" fill="hold" nodeType="afterGroup">
                            <p:stCondLst>
                              <p:cond delay="0"/>
                            </p:stCondLst>
                            <p:childTnLst>
                              <p:par>
                                <p:cTn id="21" presetID="35" presetClass="emph" presetSubtype="0" repeatCount="3000" fill="hold" nodeType="afterEffect">
                                  <p:stCondLst>
                                    <p:cond delay="500"/>
                                  </p:stCondLst>
                                  <p:childTnLst>
                                    <p:anim calcmode="discrete" valueType="str">
                                      <p:cBhvr>
                                        <p:cTn id="22" dur="1000" fill="hold"/>
                                        <p:tgtEl>
                                          <p:spTgt spid="5244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431" grpId="0" build="p"/>
      <p:bldP spid="524432" grpId="0" animBg="1"/>
      <p:bldP spid="52443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40" name="Rectangle 4"/>
          <p:cNvSpPr>
            <a:spLocks noGrp="1" noChangeArrowheads="1"/>
          </p:cNvSpPr>
          <p:nvPr>
            <p:ph type="title"/>
          </p:nvPr>
        </p:nvSpPr>
        <p:spPr>
          <a:xfrm>
            <a:off x="684213" y="214313"/>
            <a:ext cx="7793037" cy="1054100"/>
          </a:xfrm>
          <a:solidFill>
            <a:srgbClr val="CCECFF"/>
          </a:solidFill>
          <a:ln>
            <a:solidFill>
              <a:srgbClr val="333399"/>
            </a:solidFill>
            <a:miter lim="800000"/>
            <a:headEnd/>
            <a:tailEnd/>
          </a:ln>
        </p:spPr>
        <p:txBody>
          <a:bodyPr/>
          <a:lstStyle/>
          <a:p>
            <a:pPr algn="ctr"/>
            <a:r>
              <a:rPr lang="zh-CN" altLang="en-US" sz="3200"/>
              <a:t>利用可变窗口大小进行流量控制</a:t>
            </a:r>
            <a:br>
              <a:rPr lang="zh-CN" altLang="en-US" sz="3200"/>
            </a:br>
            <a:r>
              <a:rPr lang="zh-CN" altLang="en-US" sz="3200"/>
              <a:t>双方确定的窗口值是 </a:t>
            </a:r>
            <a:r>
              <a:rPr lang="en-US" altLang="zh-CN" sz="3200"/>
              <a:t>400 </a:t>
            </a:r>
          </a:p>
        </p:txBody>
      </p:sp>
      <p:grpSp>
        <p:nvGrpSpPr>
          <p:cNvPr id="2" name="组合 1"/>
          <p:cNvGrpSpPr/>
          <p:nvPr/>
        </p:nvGrpSpPr>
        <p:grpSpPr>
          <a:xfrm>
            <a:off x="34925" y="1524000"/>
            <a:ext cx="9109075" cy="5218113"/>
            <a:chOff x="34925" y="1524000"/>
            <a:chExt cx="9315450" cy="5218113"/>
          </a:xfrm>
        </p:grpSpPr>
        <p:sp>
          <p:nvSpPr>
            <p:cNvPr id="526341" name="Line 5"/>
            <p:cNvSpPr>
              <a:spLocks noChangeShapeType="1"/>
            </p:cNvSpPr>
            <p:nvPr/>
          </p:nvSpPr>
          <p:spPr bwMode="auto">
            <a:xfrm>
              <a:off x="3627438" y="1943100"/>
              <a:ext cx="0" cy="47720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6377" name="Group 41"/>
            <p:cNvGrpSpPr>
              <a:grpSpLocks/>
            </p:cNvGrpSpPr>
            <p:nvPr/>
          </p:nvGrpSpPr>
          <p:grpSpPr bwMode="auto">
            <a:xfrm>
              <a:off x="425450" y="1771650"/>
              <a:ext cx="3190875" cy="393700"/>
              <a:chOff x="268" y="1116"/>
              <a:chExt cx="2010" cy="248"/>
            </a:xfrm>
          </p:grpSpPr>
          <p:sp>
            <p:nvSpPr>
              <p:cNvPr id="526342" name="Line 6"/>
              <p:cNvSpPr>
                <a:spLocks noChangeShapeType="1"/>
              </p:cNvSpPr>
              <p:nvPr/>
            </p:nvSpPr>
            <p:spPr bwMode="auto">
              <a:xfrm>
                <a:off x="268" y="1340"/>
                <a:ext cx="201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3" name="Rectangle 7"/>
              <p:cNvSpPr>
                <a:spLocks noChangeArrowheads="1"/>
              </p:cNvSpPr>
              <p:nvPr/>
            </p:nvSpPr>
            <p:spPr bwMode="auto">
              <a:xfrm>
                <a:off x="706" y="1116"/>
                <a:ext cx="72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1</a:t>
                </a:r>
              </a:p>
            </p:txBody>
          </p:sp>
        </p:grpSp>
        <p:grpSp>
          <p:nvGrpSpPr>
            <p:cNvPr id="526383" name="Group 47"/>
            <p:cNvGrpSpPr>
              <a:grpSpLocks/>
            </p:cNvGrpSpPr>
            <p:nvPr/>
          </p:nvGrpSpPr>
          <p:grpSpPr bwMode="auto">
            <a:xfrm>
              <a:off x="427038" y="4708525"/>
              <a:ext cx="3186112" cy="393700"/>
              <a:chOff x="269" y="2966"/>
              <a:chExt cx="2007" cy="248"/>
            </a:xfrm>
          </p:grpSpPr>
          <p:sp>
            <p:nvSpPr>
              <p:cNvPr id="526344" name="Line 8"/>
              <p:cNvSpPr>
                <a:spLocks noChangeShapeType="1"/>
              </p:cNvSpPr>
              <p:nvPr/>
            </p:nvSpPr>
            <p:spPr bwMode="auto">
              <a:xfrm>
                <a:off x="269" y="3195"/>
                <a:ext cx="200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5" name="Rectangle 9"/>
              <p:cNvSpPr>
                <a:spLocks noChangeArrowheads="1"/>
              </p:cNvSpPr>
              <p:nvPr/>
            </p:nvSpPr>
            <p:spPr bwMode="auto">
              <a:xfrm>
                <a:off x="685" y="2966"/>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201</a:t>
                </a:r>
              </a:p>
            </p:txBody>
          </p:sp>
        </p:grpSp>
        <p:grpSp>
          <p:nvGrpSpPr>
            <p:cNvPr id="526382" name="Group 46"/>
            <p:cNvGrpSpPr>
              <a:grpSpLocks/>
            </p:cNvGrpSpPr>
            <p:nvPr/>
          </p:nvGrpSpPr>
          <p:grpSpPr bwMode="auto">
            <a:xfrm>
              <a:off x="428625" y="4208463"/>
              <a:ext cx="3182938" cy="393700"/>
              <a:chOff x="270" y="2651"/>
              <a:chExt cx="2005" cy="248"/>
            </a:xfrm>
          </p:grpSpPr>
          <p:sp>
            <p:nvSpPr>
              <p:cNvPr id="526346" name="Line 10"/>
              <p:cNvSpPr>
                <a:spLocks noChangeShapeType="1"/>
              </p:cNvSpPr>
              <p:nvPr/>
            </p:nvSpPr>
            <p:spPr bwMode="auto">
              <a:xfrm>
                <a:off x="270" y="2890"/>
                <a:ext cx="2005"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7" name="Rectangle 11"/>
              <p:cNvSpPr>
                <a:spLocks noChangeArrowheads="1"/>
              </p:cNvSpPr>
              <p:nvPr/>
            </p:nvSpPr>
            <p:spPr bwMode="auto">
              <a:xfrm>
                <a:off x="686" y="2651"/>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401</a:t>
                </a:r>
              </a:p>
            </p:txBody>
          </p:sp>
        </p:grpSp>
        <p:grpSp>
          <p:nvGrpSpPr>
            <p:cNvPr id="526381" name="Group 45"/>
            <p:cNvGrpSpPr>
              <a:grpSpLocks/>
            </p:cNvGrpSpPr>
            <p:nvPr/>
          </p:nvGrpSpPr>
          <p:grpSpPr bwMode="auto">
            <a:xfrm>
              <a:off x="422275" y="3697288"/>
              <a:ext cx="3195638" cy="393700"/>
              <a:chOff x="266" y="2329"/>
              <a:chExt cx="2013" cy="248"/>
            </a:xfrm>
          </p:grpSpPr>
          <p:sp>
            <p:nvSpPr>
              <p:cNvPr id="526348" name="Line 12"/>
              <p:cNvSpPr>
                <a:spLocks noChangeShapeType="1"/>
              </p:cNvSpPr>
              <p:nvPr/>
            </p:nvSpPr>
            <p:spPr bwMode="auto">
              <a:xfrm>
                <a:off x="266" y="2574"/>
                <a:ext cx="20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49" name="Rectangle 13"/>
              <p:cNvSpPr>
                <a:spLocks noChangeArrowheads="1"/>
              </p:cNvSpPr>
              <p:nvPr/>
            </p:nvSpPr>
            <p:spPr bwMode="auto">
              <a:xfrm>
                <a:off x="683" y="2329"/>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301</a:t>
                </a:r>
              </a:p>
            </p:txBody>
          </p:sp>
        </p:grpSp>
        <p:grpSp>
          <p:nvGrpSpPr>
            <p:cNvPr id="526378" name="Group 42"/>
            <p:cNvGrpSpPr>
              <a:grpSpLocks/>
            </p:cNvGrpSpPr>
            <p:nvPr/>
          </p:nvGrpSpPr>
          <p:grpSpPr bwMode="auto">
            <a:xfrm>
              <a:off x="423863" y="2238375"/>
              <a:ext cx="3192462" cy="393700"/>
              <a:chOff x="267" y="1410"/>
              <a:chExt cx="2011" cy="248"/>
            </a:xfrm>
          </p:grpSpPr>
          <p:sp>
            <p:nvSpPr>
              <p:cNvPr id="526350" name="Line 14"/>
              <p:cNvSpPr>
                <a:spLocks noChangeShapeType="1"/>
              </p:cNvSpPr>
              <p:nvPr/>
            </p:nvSpPr>
            <p:spPr bwMode="auto">
              <a:xfrm>
                <a:off x="267" y="1645"/>
                <a:ext cx="2011"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1" name="Rectangle 15"/>
              <p:cNvSpPr>
                <a:spLocks noChangeArrowheads="1"/>
              </p:cNvSpPr>
              <p:nvPr/>
            </p:nvSpPr>
            <p:spPr bwMode="auto">
              <a:xfrm>
                <a:off x="676" y="1410"/>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101</a:t>
                </a:r>
              </a:p>
            </p:txBody>
          </p:sp>
        </p:grpSp>
        <p:grpSp>
          <p:nvGrpSpPr>
            <p:cNvPr id="526385" name="Group 49"/>
            <p:cNvGrpSpPr>
              <a:grpSpLocks/>
            </p:cNvGrpSpPr>
            <p:nvPr/>
          </p:nvGrpSpPr>
          <p:grpSpPr bwMode="auto">
            <a:xfrm>
              <a:off x="425450" y="5697538"/>
              <a:ext cx="3189288" cy="393700"/>
              <a:chOff x="268" y="3589"/>
              <a:chExt cx="2009" cy="248"/>
            </a:xfrm>
          </p:grpSpPr>
          <p:sp>
            <p:nvSpPr>
              <p:cNvPr id="526354" name="Line 18"/>
              <p:cNvSpPr>
                <a:spLocks noChangeShapeType="1"/>
              </p:cNvSpPr>
              <p:nvPr/>
            </p:nvSpPr>
            <p:spPr bwMode="auto">
              <a:xfrm>
                <a:off x="268" y="3819"/>
                <a:ext cx="200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5" name="Rectangle 19"/>
              <p:cNvSpPr>
                <a:spLocks noChangeArrowheads="1"/>
              </p:cNvSpPr>
              <p:nvPr/>
            </p:nvSpPr>
            <p:spPr bwMode="auto">
              <a:xfrm>
                <a:off x="694" y="3589"/>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501</a:t>
                </a:r>
              </a:p>
            </p:txBody>
          </p:sp>
        </p:grpSp>
        <p:grpSp>
          <p:nvGrpSpPr>
            <p:cNvPr id="526380" name="Group 44"/>
            <p:cNvGrpSpPr>
              <a:grpSpLocks/>
            </p:cNvGrpSpPr>
            <p:nvPr/>
          </p:nvGrpSpPr>
          <p:grpSpPr bwMode="auto">
            <a:xfrm>
              <a:off x="395288" y="3259138"/>
              <a:ext cx="3249612" cy="393700"/>
              <a:chOff x="249" y="2053"/>
              <a:chExt cx="2047" cy="248"/>
            </a:xfrm>
          </p:grpSpPr>
          <p:sp>
            <p:nvSpPr>
              <p:cNvPr id="526356" name="Line 20"/>
              <p:cNvSpPr>
                <a:spLocks noChangeShapeType="1"/>
              </p:cNvSpPr>
              <p:nvPr/>
            </p:nvSpPr>
            <p:spPr bwMode="auto">
              <a:xfrm flipH="1">
                <a:off x="249" y="2276"/>
                <a:ext cx="2047"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7" name="Rectangle 21"/>
              <p:cNvSpPr>
                <a:spLocks noChangeArrowheads="1"/>
              </p:cNvSpPr>
              <p:nvPr/>
            </p:nvSpPr>
            <p:spPr bwMode="auto">
              <a:xfrm flipH="1">
                <a:off x="394" y="2053"/>
                <a:ext cx="1739"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201, WIN = 300</a:t>
                </a:r>
              </a:p>
            </p:txBody>
          </p:sp>
        </p:grpSp>
        <p:grpSp>
          <p:nvGrpSpPr>
            <p:cNvPr id="526386" name="Group 50"/>
            <p:cNvGrpSpPr>
              <a:grpSpLocks/>
            </p:cNvGrpSpPr>
            <p:nvPr/>
          </p:nvGrpSpPr>
          <p:grpSpPr bwMode="auto">
            <a:xfrm>
              <a:off x="407988" y="6186488"/>
              <a:ext cx="3225800" cy="393700"/>
              <a:chOff x="257" y="3897"/>
              <a:chExt cx="2032" cy="248"/>
            </a:xfrm>
          </p:grpSpPr>
          <p:sp>
            <p:nvSpPr>
              <p:cNvPr id="526358" name="Line 22"/>
              <p:cNvSpPr>
                <a:spLocks noChangeShapeType="1"/>
              </p:cNvSpPr>
              <p:nvPr/>
            </p:nvSpPr>
            <p:spPr bwMode="auto">
              <a:xfrm flipH="1">
                <a:off x="257" y="4132"/>
                <a:ext cx="2032"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9" name="Rectangle 23"/>
              <p:cNvSpPr>
                <a:spLocks noChangeArrowheads="1"/>
              </p:cNvSpPr>
              <p:nvPr/>
            </p:nvSpPr>
            <p:spPr bwMode="auto">
              <a:xfrm flipH="1">
                <a:off x="406" y="3897"/>
                <a:ext cx="156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601, WIN = 0</a:t>
                </a:r>
              </a:p>
            </p:txBody>
          </p:sp>
        </p:grpSp>
        <p:grpSp>
          <p:nvGrpSpPr>
            <p:cNvPr id="526384" name="Group 48"/>
            <p:cNvGrpSpPr>
              <a:grpSpLocks/>
            </p:cNvGrpSpPr>
            <p:nvPr/>
          </p:nvGrpSpPr>
          <p:grpSpPr bwMode="auto">
            <a:xfrm>
              <a:off x="392113" y="5203825"/>
              <a:ext cx="3252787" cy="395288"/>
              <a:chOff x="247" y="3278"/>
              <a:chExt cx="2049" cy="249"/>
            </a:xfrm>
          </p:grpSpPr>
          <p:sp>
            <p:nvSpPr>
              <p:cNvPr id="526360" name="Line 24"/>
              <p:cNvSpPr>
                <a:spLocks noChangeShapeType="1"/>
              </p:cNvSpPr>
              <p:nvPr/>
            </p:nvSpPr>
            <p:spPr bwMode="auto">
              <a:xfrm flipH="1">
                <a:off x="247" y="3507"/>
                <a:ext cx="2049"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61" name="Rectangle 25"/>
              <p:cNvSpPr>
                <a:spLocks noChangeArrowheads="1"/>
              </p:cNvSpPr>
              <p:nvPr/>
            </p:nvSpPr>
            <p:spPr bwMode="auto">
              <a:xfrm flipH="1">
                <a:off x="393" y="3278"/>
                <a:ext cx="173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ACK = 501, WIN = 100</a:t>
                </a:r>
              </a:p>
            </p:txBody>
          </p:sp>
        </p:grpSp>
        <p:sp>
          <p:nvSpPr>
            <p:cNvPr id="526362" name="Rectangle 26"/>
            <p:cNvSpPr>
              <a:spLocks noChangeArrowheads="1"/>
            </p:cNvSpPr>
            <p:nvPr/>
          </p:nvSpPr>
          <p:spPr bwMode="auto">
            <a:xfrm>
              <a:off x="34925" y="1524000"/>
              <a:ext cx="9286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主机 </a:t>
              </a:r>
              <a:r>
                <a:rPr kumimoji="1" lang="en-US" altLang="zh-CN" sz="2000">
                  <a:solidFill>
                    <a:srgbClr val="333399"/>
                  </a:solidFill>
                  <a:latin typeface="Arial" charset="0"/>
                  <a:ea typeface="黑体" pitchFamily="2" charset="-122"/>
                </a:rPr>
                <a:t>A</a:t>
              </a:r>
            </a:p>
          </p:txBody>
        </p:sp>
        <p:sp>
          <p:nvSpPr>
            <p:cNvPr id="526363" name="Rectangle 27"/>
            <p:cNvSpPr>
              <a:spLocks noChangeArrowheads="1"/>
            </p:cNvSpPr>
            <p:nvPr/>
          </p:nvSpPr>
          <p:spPr bwMode="auto">
            <a:xfrm>
              <a:off x="3246438" y="1524000"/>
              <a:ext cx="9286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主机 </a:t>
              </a:r>
              <a:r>
                <a:rPr kumimoji="1" lang="en-US" altLang="zh-CN" sz="2000">
                  <a:solidFill>
                    <a:srgbClr val="333399"/>
                  </a:solidFill>
                  <a:latin typeface="Arial" charset="0"/>
                  <a:ea typeface="黑体" pitchFamily="2" charset="-122"/>
                </a:rPr>
                <a:t>B</a:t>
              </a:r>
            </a:p>
          </p:txBody>
        </p:sp>
        <p:sp>
          <p:nvSpPr>
            <p:cNvPr id="526364" name="Rectangle 28"/>
            <p:cNvSpPr>
              <a:spLocks noChangeArrowheads="1"/>
            </p:cNvSpPr>
            <p:nvPr/>
          </p:nvSpPr>
          <p:spPr bwMode="auto">
            <a:xfrm>
              <a:off x="3738563" y="3382963"/>
              <a:ext cx="5159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允许 </a:t>
              </a:r>
              <a:r>
                <a:rPr kumimoji="1" lang="en-US" altLang="zh-CN" sz="2000" dirty="0">
                  <a:solidFill>
                    <a:srgbClr val="333399"/>
                  </a:solidFill>
                  <a:latin typeface="Arial" charset="0"/>
                  <a:ea typeface="黑体" pitchFamily="2" charset="-122"/>
                </a:rPr>
                <a:t>A </a:t>
              </a:r>
              <a:r>
                <a:rPr kumimoji="1" lang="zh-CN" altLang="en-US" sz="2000" dirty="0">
                  <a:solidFill>
                    <a:srgbClr val="333399"/>
                  </a:solidFill>
                  <a:latin typeface="Arial" charset="0"/>
                  <a:ea typeface="黑体" pitchFamily="2" charset="-122"/>
                </a:rPr>
                <a:t>再发送 </a:t>
              </a:r>
              <a:r>
                <a:rPr kumimoji="1" lang="en-US" altLang="zh-CN" sz="2000" dirty="0">
                  <a:solidFill>
                    <a:srgbClr val="333399"/>
                  </a:solidFill>
                  <a:latin typeface="Arial" charset="0"/>
                  <a:ea typeface="黑体" pitchFamily="2" charset="-122"/>
                </a:rPr>
                <a:t>300 </a:t>
              </a:r>
              <a:r>
                <a:rPr kumimoji="1" lang="zh-CN" altLang="en-US" sz="2000" dirty="0">
                  <a:solidFill>
                    <a:srgbClr val="333399"/>
                  </a:solidFill>
                  <a:latin typeface="Arial" charset="0"/>
                  <a:ea typeface="黑体" pitchFamily="2" charset="-122"/>
                </a:rPr>
                <a:t>字节（序号 </a:t>
              </a:r>
              <a:r>
                <a:rPr kumimoji="1" lang="en-US" altLang="zh-CN" sz="2000" dirty="0">
                  <a:solidFill>
                    <a:srgbClr val="333399"/>
                  </a:solidFill>
                  <a:latin typeface="Arial" charset="0"/>
                  <a:ea typeface="黑体" pitchFamily="2" charset="-122"/>
                </a:rPr>
                <a:t>201 </a:t>
              </a:r>
              <a:r>
                <a:rPr kumimoji="1" lang="zh-CN" altLang="en-US" sz="2000" dirty="0">
                  <a:solidFill>
                    <a:srgbClr val="333399"/>
                  </a:solidFill>
                  <a:latin typeface="Arial" charset="0"/>
                  <a:ea typeface="黑体" pitchFamily="2" charset="-122"/>
                </a:rPr>
                <a:t>至 </a:t>
              </a:r>
              <a:r>
                <a:rPr kumimoji="1" lang="en-US" altLang="zh-CN" sz="2000" dirty="0">
                  <a:solidFill>
                    <a:srgbClr val="333399"/>
                  </a:solidFill>
                  <a:latin typeface="Arial" charset="0"/>
                  <a:ea typeface="黑体" pitchFamily="2" charset="-122"/>
                </a:rPr>
                <a:t>500</a:t>
              </a:r>
              <a:r>
                <a:rPr kumimoji="1" lang="zh-CN" altLang="en-US" sz="2000" dirty="0">
                  <a:solidFill>
                    <a:srgbClr val="333399"/>
                  </a:solidFill>
                  <a:latin typeface="Arial" charset="0"/>
                  <a:ea typeface="黑体" pitchFamily="2" charset="-122"/>
                </a:rPr>
                <a:t>）</a:t>
              </a:r>
            </a:p>
          </p:txBody>
        </p:sp>
        <p:sp>
          <p:nvSpPr>
            <p:cNvPr id="526365" name="Rectangle 29"/>
            <p:cNvSpPr>
              <a:spLocks noChangeArrowheads="1"/>
            </p:cNvSpPr>
            <p:nvPr/>
          </p:nvSpPr>
          <p:spPr bwMode="auto">
            <a:xfrm>
              <a:off x="3724275" y="2373313"/>
              <a:ext cx="2508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200 </a:t>
              </a:r>
              <a:r>
                <a:rPr kumimoji="1" lang="zh-CN" altLang="en-US" sz="2000">
                  <a:solidFill>
                    <a:srgbClr val="333399"/>
                  </a:solidFill>
                  <a:latin typeface="Arial" charset="0"/>
                  <a:ea typeface="黑体" pitchFamily="2" charset="-122"/>
                </a:rPr>
                <a:t>字节</a:t>
              </a:r>
            </a:p>
          </p:txBody>
        </p:sp>
        <p:sp>
          <p:nvSpPr>
            <p:cNvPr id="526366" name="Rectangle 30"/>
            <p:cNvSpPr>
              <a:spLocks noChangeArrowheads="1"/>
            </p:cNvSpPr>
            <p:nvPr/>
          </p:nvSpPr>
          <p:spPr bwMode="auto">
            <a:xfrm>
              <a:off x="3724275" y="3857625"/>
              <a:ext cx="4835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200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301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500</a:t>
              </a:r>
              <a:r>
                <a:rPr kumimoji="1" lang="zh-CN" altLang="en-US" sz="2000">
                  <a:solidFill>
                    <a:srgbClr val="333399"/>
                  </a:solidFill>
                  <a:latin typeface="Arial" charset="0"/>
                  <a:ea typeface="黑体" pitchFamily="2" charset="-122"/>
                </a:rPr>
                <a:t>）</a:t>
              </a:r>
            </a:p>
          </p:txBody>
        </p:sp>
        <p:sp>
          <p:nvSpPr>
            <p:cNvPr id="526367" name="Rectangle 31"/>
            <p:cNvSpPr>
              <a:spLocks noChangeArrowheads="1"/>
            </p:cNvSpPr>
            <p:nvPr/>
          </p:nvSpPr>
          <p:spPr bwMode="auto">
            <a:xfrm>
              <a:off x="3724275" y="1893888"/>
              <a:ext cx="2508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300 </a:t>
              </a:r>
              <a:r>
                <a:rPr kumimoji="1" lang="zh-CN" altLang="en-US" sz="2000">
                  <a:solidFill>
                    <a:srgbClr val="333399"/>
                  </a:solidFill>
                  <a:latin typeface="Arial" charset="0"/>
                  <a:ea typeface="黑体" pitchFamily="2" charset="-122"/>
                </a:rPr>
                <a:t>字节</a:t>
              </a:r>
            </a:p>
          </p:txBody>
        </p:sp>
        <p:sp>
          <p:nvSpPr>
            <p:cNvPr id="526368" name="Rectangle 32"/>
            <p:cNvSpPr>
              <a:spLocks noChangeArrowheads="1"/>
            </p:cNvSpPr>
            <p:nvPr/>
          </p:nvSpPr>
          <p:spPr bwMode="auto">
            <a:xfrm>
              <a:off x="3738563" y="4365625"/>
              <a:ext cx="4835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还能发送 </a:t>
              </a:r>
              <a:r>
                <a:rPr kumimoji="1" lang="en-US" altLang="zh-CN" sz="2000">
                  <a:solidFill>
                    <a:srgbClr val="333399"/>
                  </a:solidFill>
                  <a:latin typeface="Arial" charset="0"/>
                  <a:ea typeface="黑体" pitchFamily="2" charset="-122"/>
                </a:rPr>
                <a:t>100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401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500</a:t>
              </a:r>
              <a:r>
                <a:rPr kumimoji="1" lang="zh-CN" altLang="en-US" sz="2000">
                  <a:solidFill>
                    <a:srgbClr val="333399"/>
                  </a:solidFill>
                  <a:latin typeface="Arial" charset="0"/>
                  <a:ea typeface="黑体" pitchFamily="2" charset="-122"/>
                </a:rPr>
                <a:t>）</a:t>
              </a:r>
            </a:p>
          </p:txBody>
        </p:sp>
        <p:sp>
          <p:nvSpPr>
            <p:cNvPr id="526369" name="Rectangle 33"/>
            <p:cNvSpPr>
              <a:spLocks noChangeArrowheads="1"/>
            </p:cNvSpPr>
            <p:nvPr/>
          </p:nvSpPr>
          <p:spPr bwMode="auto">
            <a:xfrm>
              <a:off x="3724275" y="4857750"/>
              <a:ext cx="53022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超时重发，但不能发送序号 </a:t>
              </a:r>
              <a:r>
                <a:rPr kumimoji="1" lang="en-US" altLang="zh-CN" sz="2000">
                  <a:solidFill>
                    <a:srgbClr val="333399"/>
                  </a:solidFill>
                  <a:latin typeface="Arial" charset="0"/>
                  <a:ea typeface="黑体" pitchFamily="2" charset="-122"/>
                </a:rPr>
                <a:t>500 </a:t>
              </a:r>
              <a:r>
                <a:rPr kumimoji="1" lang="zh-CN" altLang="en-US" sz="2000">
                  <a:solidFill>
                    <a:srgbClr val="333399"/>
                  </a:solidFill>
                  <a:latin typeface="Arial" charset="0"/>
                  <a:ea typeface="黑体" pitchFamily="2" charset="-122"/>
                </a:rPr>
                <a:t>以后的数据</a:t>
              </a:r>
            </a:p>
          </p:txBody>
        </p:sp>
        <p:sp>
          <p:nvSpPr>
            <p:cNvPr id="526370" name="Rectangle 34"/>
            <p:cNvSpPr>
              <a:spLocks noChangeArrowheads="1"/>
            </p:cNvSpPr>
            <p:nvPr/>
          </p:nvSpPr>
          <p:spPr bwMode="auto">
            <a:xfrm>
              <a:off x="3708400" y="5335588"/>
              <a:ext cx="5159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允许 </a:t>
              </a:r>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再发送 </a:t>
              </a:r>
              <a:r>
                <a:rPr kumimoji="1" lang="en-US" altLang="zh-CN" sz="2000">
                  <a:solidFill>
                    <a:srgbClr val="333399"/>
                  </a:solidFill>
                  <a:latin typeface="Arial" charset="0"/>
                  <a:ea typeface="黑体" pitchFamily="2" charset="-122"/>
                </a:rPr>
                <a:t>100 </a:t>
              </a:r>
              <a:r>
                <a:rPr kumimoji="1" lang="zh-CN" altLang="en-US" sz="2000">
                  <a:solidFill>
                    <a:srgbClr val="333399"/>
                  </a:solidFill>
                  <a:latin typeface="Arial" charset="0"/>
                  <a:ea typeface="黑体" pitchFamily="2" charset="-122"/>
                </a:rPr>
                <a:t>字节（序号 </a:t>
              </a:r>
              <a:r>
                <a:rPr kumimoji="1" lang="en-US" altLang="zh-CN" sz="2000">
                  <a:solidFill>
                    <a:srgbClr val="333399"/>
                  </a:solidFill>
                  <a:latin typeface="Arial" charset="0"/>
                  <a:ea typeface="黑体" pitchFamily="2" charset="-122"/>
                </a:rPr>
                <a:t>501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600</a:t>
              </a:r>
              <a:r>
                <a:rPr kumimoji="1" lang="zh-CN" altLang="en-US" sz="2000">
                  <a:solidFill>
                    <a:srgbClr val="333399"/>
                  </a:solidFill>
                  <a:latin typeface="Arial" charset="0"/>
                  <a:ea typeface="黑体" pitchFamily="2" charset="-122"/>
                </a:rPr>
                <a:t>）</a:t>
              </a:r>
            </a:p>
          </p:txBody>
        </p:sp>
        <p:sp>
          <p:nvSpPr>
            <p:cNvPr id="526371" name="Rectangle 35"/>
            <p:cNvSpPr>
              <a:spLocks noChangeArrowheads="1"/>
            </p:cNvSpPr>
            <p:nvPr/>
          </p:nvSpPr>
          <p:spPr bwMode="auto">
            <a:xfrm>
              <a:off x="3724275" y="5832475"/>
              <a:ext cx="477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已把发送窗口用完（序号 </a:t>
              </a:r>
              <a:r>
                <a:rPr kumimoji="1" lang="en-US" altLang="zh-CN" sz="2000">
                  <a:solidFill>
                    <a:srgbClr val="333399"/>
                  </a:solidFill>
                  <a:latin typeface="Arial" charset="0"/>
                  <a:ea typeface="黑体" pitchFamily="2" charset="-122"/>
                </a:rPr>
                <a:t>501 </a:t>
              </a:r>
              <a:r>
                <a:rPr kumimoji="1" lang="zh-CN" altLang="en-US" sz="2000">
                  <a:solidFill>
                    <a:srgbClr val="333399"/>
                  </a:solidFill>
                  <a:latin typeface="Arial" charset="0"/>
                  <a:ea typeface="黑体" pitchFamily="2" charset="-122"/>
                </a:rPr>
                <a:t>至 </a:t>
              </a:r>
              <a:r>
                <a:rPr kumimoji="1" lang="en-US" altLang="zh-CN" sz="2000">
                  <a:solidFill>
                    <a:srgbClr val="333399"/>
                  </a:solidFill>
                  <a:latin typeface="Arial" charset="0"/>
                  <a:ea typeface="黑体" pitchFamily="2" charset="-122"/>
                </a:rPr>
                <a:t>600</a:t>
              </a:r>
              <a:r>
                <a:rPr kumimoji="1" lang="zh-CN" altLang="en-US" sz="2000">
                  <a:solidFill>
                    <a:srgbClr val="333399"/>
                  </a:solidFill>
                  <a:latin typeface="Arial" charset="0"/>
                  <a:ea typeface="黑体" pitchFamily="2" charset="-122"/>
                </a:rPr>
                <a:t>）</a:t>
              </a:r>
            </a:p>
          </p:txBody>
        </p:sp>
        <p:sp>
          <p:nvSpPr>
            <p:cNvPr id="526372" name="Rectangle 36"/>
            <p:cNvSpPr>
              <a:spLocks noChangeArrowheads="1"/>
            </p:cNvSpPr>
            <p:nvPr/>
          </p:nvSpPr>
          <p:spPr bwMode="auto">
            <a:xfrm>
              <a:off x="3724275" y="6348413"/>
              <a:ext cx="5626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不允许 </a:t>
              </a:r>
              <a:r>
                <a:rPr kumimoji="1" lang="en-US" altLang="zh-CN" sz="2000">
                  <a:solidFill>
                    <a:srgbClr val="333399"/>
                  </a:solidFill>
                  <a:latin typeface="Arial" charset="0"/>
                  <a:ea typeface="黑体" pitchFamily="2" charset="-122"/>
                </a:rPr>
                <a:t>A </a:t>
              </a:r>
              <a:r>
                <a:rPr kumimoji="1" lang="zh-CN" altLang="en-US" sz="2000">
                  <a:solidFill>
                    <a:srgbClr val="333399"/>
                  </a:solidFill>
                  <a:latin typeface="Arial" charset="0"/>
                  <a:ea typeface="黑体" pitchFamily="2" charset="-122"/>
                </a:rPr>
                <a:t>再发送（到序号 </a:t>
              </a:r>
              <a:r>
                <a:rPr kumimoji="1" lang="en-US" altLang="zh-CN" sz="2000">
                  <a:solidFill>
                    <a:srgbClr val="333399"/>
                  </a:solidFill>
                  <a:latin typeface="Arial" charset="0"/>
                  <a:ea typeface="黑体" pitchFamily="2" charset="-122"/>
                </a:rPr>
                <a:t>600 </a:t>
              </a:r>
              <a:r>
                <a:rPr kumimoji="1" lang="zh-CN" altLang="en-US" sz="2000">
                  <a:solidFill>
                    <a:srgbClr val="333399"/>
                  </a:solidFill>
                  <a:latin typeface="Arial" charset="0"/>
                  <a:ea typeface="黑体" pitchFamily="2" charset="-122"/>
                </a:rPr>
                <a:t>的数据都已收到）</a:t>
              </a:r>
            </a:p>
          </p:txBody>
        </p:sp>
        <p:grpSp>
          <p:nvGrpSpPr>
            <p:cNvPr id="526379" name="Group 43"/>
            <p:cNvGrpSpPr>
              <a:grpSpLocks/>
            </p:cNvGrpSpPr>
            <p:nvPr/>
          </p:nvGrpSpPr>
          <p:grpSpPr bwMode="auto">
            <a:xfrm>
              <a:off x="419100" y="2736850"/>
              <a:ext cx="3360738" cy="633413"/>
              <a:chOff x="264" y="1724"/>
              <a:chExt cx="2117" cy="399"/>
            </a:xfrm>
          </p:grpSpPr>
          <p:sp>
            <p:nvSpPr>
              <p:cNvPr id="526352" name="Line 16"/>
              <p:cNvSpPr>
                <a:spLocks noChangeShapeType="1"/>
              </p:cNvSpPr>
              <p:nvPr/>
            </p:nvSpPr>
            <p:spPr bwMode="auto">
              <a:xfrm>
                <a:off x="264" y="1967"/>
                <a:ext cx="1351"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53" name="Rectangle 17"/>
              <p:cNvSpPr>
                <a:spLocks noChangeArrowheads="1"/>
              </p:cNvSpPr>
              <p:nvPr/>
            </p:nvSpPr>
            <p:spPr bwMode="auto">
              <a:xfrm>
                <a:off x="681" y="1734"/>
                <a:ext cx="90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SEQ = 201</a:t>
                </a:r>
              </a:p>
            </p:txBody>
          </p:sp>
          <p:sp>
            <p:nvSpPr>
              <p:cNvPr id="526373" name="AutoShape 37"/>
              <p:cNvSpPr>
                <a:spLocks noChangeArrowheads="1"/>
              </p:cNvSpPr>
              <p:nvPr/>
            </p:nvSpPr>
            <p:spPr bwMode="auto">
              <a:xfrm>
                <a:off x="1643" y="1724"/>
                <a:ext cx="733" cy="399"/>
              </a:xfrm>
              <a:prstGeom prst="irregularSeal1">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6374" name="Rectangle 38"/>
              <p:cNvSpPr>
                <a:spLocks noChangeArrowheads="1"/>
              </p:cNvSpPr>
              <p:nvPr/>
            </p:nvSpPr>
            <p:spPr bwMode="auto">
              <a:xfrm>
                <a:off x="1787" y="1806"/>
                <a:ext cx="5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丢失！</a:t>
                </a:r>
              </a:p>
            </p:txBody>
          </p:sp>
        </p:grpSp>
        <p:sp>
          <p:nvSpPr>
            <p:cNvPr id="526375" name="Line 39"/>
            <p:cNvSpPr>
              <a:spLocks noChangeShapeType="1"/>
            </p:cNvSpPr>
            <p:nvPr/>
          </p:nvSpPr>
          <p:spPr bwMode="auto">
            <a:xfrm>
              <a:off x="393700" y="1943100"/>
              <a:ext cx="0" cy="47720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982965796"/>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2509838" y="2349500"/>
            <a:ext cx="4248150" cy="4062413"/>
            <a:chOff x="1474" y="1888"/>
            <a:chExt cx="2676" cy="2432"/>
          </a:xfrm>
        </p:grpSpPr>
        <p:sp>
          <p:nvSpPr>
            <p:cNvPr id="48160"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8161"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48131" name="AutoShape 5"/>
          <p:cNvSpPr>
            <a:spLocks noChangeArrowheads="1"/>
          </p:cNvSpPr>
          <p:nvPr/>
        </p:nvSpPr>
        <p:spPr bwMode="auto">
          <a:xfrm>
            <a:off x="3357563"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3" name="Group 6"/>
          <p:cNvGrpSpPr>
            <a:grpSpLocks/>
          </p:cNvGrpSpPr>
          <p:nvPr/>
        </p:nvGrpSpPr>
        <p:grpSpPr bwMode="auto">
          <a:xfrm>
            <a:off x="2562225" y="2355850"/>
            <a:ext cx="4133850" cy="768350"/>
            <a:chOff x="1614" y="1484"/>
            <a:chExt cx="2604" cy="484"/>
          </a:xfrm>
        </p:grpSpPr>
        <p:sp>
          <p:nvSpPr>
            <p:cNvPr id="48158" name="Rectangle 7"/>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48159" name="Line 8"/>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1497" name="Rectangle 9"/>
          <p:cNvSpPr>
            <a:spLocks noChangeArrowheads="1"/>
          </p:cNvSpPr>
          <p:nvPr/>
        </p:nvSpPr>
        <p:spPr bwMode="auto">
          <a:xfrm>
            <a:off x="1606550"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91498" name="Rectangle 10"/>
          <p:cNvSpPr>
            <a:spLocks noChangeArrowheads="1"/>
          </p:cNvSpPr>
          <p:nvPr/>
        </p:nvSpPr>
        <p:spPr bwMode="auto">
          <a:xfrm>
            <a:off x="676433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8137" name="Text Box 14"/>
          <p:cNvSpPr txBox="1">
            <a:spLocks noChangeArrowheads="1"/>
          </p:cNvSpPr>
          <p:nvPr/>
        </p:nvSpPr>
        <p:spPr bwMode="auto">
          <a:xfrm>
            <a:off x="1547813" y="6297613"/>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sp>
        <p:nvSpPr>
          <p:cNvPr id="48138" name="Rectangle 18"/>
          <p:cNvSpPr>
            <a:spLocks noChangeArrowheads="1"/>
          </p:cNvSpPr>
          <p:nvPr/>
        </p:nvSpPr>
        <p:spPr bwMode="auto">
          <a:xfrm>
            <a:off x="3992563"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191507" name="Rectangle 19"/>
          <p:cNvSpPr>
            <a:spLocks noChangeArrowheads="1"/>
          </p:cNvSpPr>
          <p:nvPr/>
        </p:nvSpPr>
        <p:spPr bwMode="auto">
          <a:xfrm>
            <a:off x="1587500"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sp>
        <p:nvSpPr>
          <p:cNvPr id="48142" name="Text Box 28"/>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grpSp>
        <p:nvGrpSpPr>
          <p:cNvPr id="4" name="Group 13"/>
          <p:cNvGrpSpPr>
            <a:grpSpLocks/>
          </p:cNvGrpSpPr>
          <p:nvPr/>
        </p:nvGrpSpPr>
        <p:grpSpPr bwMode="auto">
          <a:xfrm>
            <a:off x="395288" y="1346200"/>
            <a:ext cx="1320800" cy="949325"/>
            <a:chOff x="249" y="1296"/>
            <a:chExt cx="832" cy="598"/>
          </a:xfrm>
        </p:grpSpPr>
        <p:sp>
          <p:nvSpPr>
            <p:cNvPr id="48156"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48157"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16"/>
          <p:cNvGrpSpPr>
            <a:grpSpLocks/>
          </p:cNvGrpSpPr>
          <p:nvPr/>
        </p:nvGrpSpPr>
        <p:grpSpPr bwMode="auto">
          <a:xfrm>
            <a:off x="7477125" y="1354138"/>
            <a:ext cx="1381125" cy="1717675"/>
            <a:chOff x="4550" y="1301"/>
            <a:chExt cx="870" cy="592"/>
          </a:xfrm>
        </p:grpSpPr>
        <p:sp>
          <p:nvSpPr>
            <p:cNvPr id="48154" name="Rectangle 17"/>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 </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sp>
          <p:nvSpPr>
            <p:cNvPr id="48155" name="Freeform 18"/>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8145"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05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10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7" name="Rectangle 21"/>
          <p:cNvSpPr>
            <a:spLocks noChangeArrowheads="1"/>
          </p:cNvSpPr>
          <p:nvPr/>
        </p:nvSpPr>
        <p:spPr bwMode="auto">
          <a:xfrm>
            <a:off x="2093913"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8148" name="Rectangle 22"/>
          <p:cNvSpPr>
            <a:spLocks noChangeArrowheads="1"/>
          </p:cNvSpPr>
          <p:nvPr/>
        </p:nvSpPr>
        <p:spPr bwMode="auto">
          <a:xfrm>
            <a:off x="6535738"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8149" name="Rectangle 23"/>
          <p:cNvSpPr>
            <a:spLocks noChangeArrowheads="1"/>
          </p:cNvSpPr>
          <p:nvPr/>
        </p:nvSpPr>
        <p:spPr bwMode="auto">
          <a:xfrm>
            <a:off x="1589088"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8150" name="Rectangle 24"/>
          <p:cNvSpPr>
            <a:spLocks noChangeArrowheads="1"/>
          </p:cNvSpPr>
          <p:nvPr/>
        </p:nvSpPr>
        <p:spPr bwMode="auto">
          <a:xfrm>
            <a:off x="6584950"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sp>
        <p:nvSpPr>
          <p:cNvPr id="44"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154" name="Group 2"/>
          <p:cNvGrpSpPr>
            <a:grpSpLocks/>
          </p:cNvGrpSpPr>
          <p:nvPr/>
        </p:nvGrpSpPr>
        <p:grpSpPr bwMode="auto">
          <a:xfrm>
            <a:off x="2509838" y="2349500"/>
            <a:ext cx="4248150" cy="4062413"/>
            <a:chOff x="1474" y="1888"/>
            <a:chExt cx="2676" cy="2432"/>
          </a:xfrm>
        </p:grpSpPr>
        <p:sp>
          <p:nvSpPr>
            <p:cNvPr id="49185"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9186"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9155" name="Group 6"/>
          <p:cNvGrpSpPr>
            <a:grpSpLocks/>
          </p:cNvGrpSpPr>
          <p:nvPr/>
        </p:nvGrpSpPr>
        <p:grpSpPr bwMode="auto">
          <a:xfrm>
            <a:off x="2562225" y="2355850"/>
            <a:ext cx="4133850" cy="768350"/>
            <a:chOff x="1614" y="1484"/>
            <a:chExt cx="2604" cy="484"/>
          </a:xfrm>
        </p:grpSpPr>
        <p:sp>
          <p:nvSpPr>
            <p:cNvPr id="49183" name="Rectangle 7"/>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49184" name="Line 8"/>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9"/>
          <p:cNvGrpSpPr>
            <a:grpSpLocks/>
          </p:cNvGrpSpPr>
          <p:nvPr/>
        </p:nvGrpSpPr>
        <p:grpSpPr bwMode="auto">
          <a:xfrm>
            <a:off x="2576513" y="3167063"/>
            <a:ext cx="4133850" cy="769937"/>
            <a:chOff x="1623" y="1995"/>
            <a:chExt cx="2604" cy="485"/>
          </a:xfrm>
        </p:grpSpPr>
        <p:sp>
          <p:nvSpPr>
            <p:cNvPr id="49181" name="Rectangle 10"/>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49182" name="Line 11"/>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9157"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34"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35"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9162"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37"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5" name="Group 13"/>
          <p:cNvGrpSpPr>
            <a:grpSpLocks/>
          </p:cNvGrpSpPr>
          <p:nvPr/>
        </p:nvGrpSpPr>
        <p:grpSpPr bwMode="auto">
          <a:xfrm>
            <a:off x="214313" y="1346200"/>
            <a:ext cx="1320800" cy="949325"/>
            <a:chOff x="249" y="1296"/>
            <a:chExt cx="832" cy="598"/>
          </a:xfrm>
        </p:grpSpPr>
        <p:sp>
          <p:nvSpPr>
            <p:cNvPr id="49179"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49180"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167"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4916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49171"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49172"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49173"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51" name="形状 50"/>
          <p:cNvCxnSpPr>
            <a:stCxn id="0" idx="3"/>
            <a:endCxn id="45"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175" name="Text Box 28"/>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75"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2509838" y="2366963"/>
            <a:ext cx="4248150" cy="4062412"/>
            <a:chOff x="1474" y="1888"/>
            <a:chExt cx="2676" cy="2432"/>
          </a:xfrm>
        </p:grpSpPr>
        <p:sp>
          <p:nvSpPr>
            <p:cNvPr id="50217"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0218"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50179" name="AutoShape 5"/>
          <p:cNvSpPr>
            <a:spLocks noChangeArrowheads="1"/>
          </p:cNvSpPr>
          <p:nvPr/>
        </p:nvSpPr>
        <p:spPr bwMode="auto">
          <a:xfrm rot="-651552">
            <a:off x="3786188" y="3913188"/>
            <a:ext cx="676275" cy="236537"/>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50180" name="Group 7"/>
          <p:cNvGrpSpPr>
            <a:grpSpLocks/>
          </p:cNvGrpSpPr>
          <p:nvPr/>
        </p:nvGrpSpPr>
        <p:grpSpPr bwMode="auto">
          <a:xfrm>
            <a:off x="2562225" y="2373313"/>
            <a:ext cx="4133850" cy="768350"/>
            <a:chOff x="1614" y="1484"/>
            <a:chExt cx="2604" cy="484"/>
          </a:xfrm>
        </p:grpSpPr>
        <p:sp>
          <p:nvSpPr>
            <p:cNvPr id="50215" name="Rectangle 8"/>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0216" name="Line 9"/>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0181" name="Group 10"/>
          <p:cNvGrpSpPr>
            <a:grpSpLocks/>
          </p:cNvGrpSpPr>
          <p:nvPr/>
        </p:nvGrpSpPr>
        <p:grpSpPr bwMode="auto">
          <a:xfrm>
            <a:off x="2576513" y="3184525"/>
            <a:ext cx="4133850" cy="769938"/>
            <a:chOff x="1623" y="1995"/>
            <a:chExt cx="2604" cy="485"/>
          </a:xfrm>
        </p:grpSpPr>
        <p:sp>
          <p:nvSpPr>
            <p:cNvPr id="50213" name="Rectangle 11"/>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0214" name="Line 12"/>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3"/>
          <p:cNvGrpSpPr>
            <a:grpSpLocks/>
          </p:cNvGrpSpPr>
          <p:nvPr/>
        </p:nvGrpSpPr>
        <p:grpSpPr bwMode="auto">
          <a:xfrm>
            <a:off x="2541588" y="4106863"/>
            <a:ext cx="4133850" cy="784225"/>
            <a:chOff x="1601" y="2576"/>
            <a:chExt cx="2604" cy="494"/>
          </a:xfrm>
        </p:grpSpPr>
        <p:sp>
          <p:nvSpPr>
            <p:cNvPr id="50211" name="Line 14"/>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Rectangle 15"/>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grpSp>
        <p:nvGrpSpPr>
          <p:cNvPr id="6" name="Group 24"/>
          <p:cNvGrpSpPr>
            <a:grpSpLocks/>
          </p:cNvGrpSpPr>
          <p:nvPr/>
        </p:nvGrpSpPr>
        <p:grpSpPr bwMode="auto">
          <a:xfrm>
            <a:off x="7593013" y="1208088"/>
            <a:ext cx="1408112" cy="2905125"/>
            <a:chOff x="4669" y="750"/>
            <a:chExt cx="887" cy="1830"/>
          </a:xfrm>
        </p:grpSpPr>
        <p:sp>
          <p:nvSpPr>
            <p:cNvPr id="50209"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10"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0184" name="Rectangle 39"/>
          <p:cNvSpPr>
            <a:spLocks noChangeArrowheads="1"/>
          </p:cNvSpPr>
          <p:nvPr/>
        </p:nvSpPr>
        <p:spPr bwMode="auto">
          <a:xfrm rot="-628888">
            <a:off x="4183063" y="3662363"/>
            <a:ext cx="1447800"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0185" name="AutoShape 5"/>
          <p:cNvSpPr>
            <a:spLocks noChangeArrowheads="1"/>
          </p:cNvSpPr>
          <p:nvPr/>
        </p:nvSpPr>
        <p:spPr bwMode="auto">
          <a:xfrm>
            <a:off x="3176588" y="1881188"/>
            <a:ext cx="2647950" cy="252412"/>
          </a:xfrm>
          <a:prstGeom prst="leftRightArrow">
            <a:avLst>
              <a:gd name="adj1" fmla="val 55880"/>
              <a:gd name="adj2" fmla="val 108306"/>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43" name="Rectangle 9"/>
          <p:cNvSpPr>
            <a:spLocks noChangeArrowheads="1"/>
          </p:cNvSpPr>
          <p:nvPr/>
        </p:nvSpPr>
        <p:spPr bwMode="auto">
          <a:xfrm>
            <a:off x="1425575" y="1628775"/>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44" name="Rectangle 10"/>
          <p:cNvSpPr>
            <a:spLocks noChangeArrowheads="1"/>
          </p:cNvSpPr>
          <p:nvPr/>
        </p:nvSpPr>
        <p:spPr bwMode="auto">
          <a:xfrm>
            <a:off x="6786578" y="1589095"/>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0190" name="Rectangle 18"/>
          <p:cNvSpPr>
            <a:spLocks noChangeArrowheads="1"/>
          </p:cNvSpPr>
          <p:nvPr/>
        </p:nvSpPr>
        <p:spPr bwMode="auto">
          <a:xfrm>
            <a:off x="3811588" y="1795463"/>
            <a:ext cx="1446212"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46" name="Rectangle 19"/>
          <p:cNvSpPr>
            <a:spLocks noChangeArrowheads="1"/>
          </p:cNvSpPr>
          <p:nvPr/>
        </p:nvSpPr>
        <p:spPr bwMode="auto">
          <a:xfrm>
            <a:off x="1406494" y="1639907"/>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p:cNvGrpSpPr>
            <a:grpSpLocks/>
          </p:cNvGrpSpPr>
          <p:nvPr/>
        </p:nvGrpSpPr>
        <p:grpSpPr bwMode="auto">
          <a:xfrm>
            <a:off x="214313" y="1363663"/>
            <a:ext cx="1320800" cy="949325"/>
            <a:chOff x="249" y="1296"/>
            <a:chExt cx="832" cy="598"/>
          </a:xfrm>
        </p:grpSpPr>
        <p:sp>
          <p:nvSpPr>
            <p:cNvPr id="50207"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0208"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195" name="Rectangle 17"/>
          <p:cNvSpPr>
            <a:spLocks noChangeArrowheads="1"/>
          </p:cNvSpPr>
          <p:nvPr/>
        </p:nvSpPr>
        <p:spPr bwMode="auto">
          <a:xfrm>
            <a:off x="7929563" y="1374775"/>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0196"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7"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Rectangle 21"/>
          <p:cNvSpPr>
            <a:spLocks noChangeArrowheads="1"/>
          </p:cNvSpPr>
          <p:nvPr/>
        </p:nvSpPr>
        <p:spPr bwMode="auto">
          <a:xfrm>
            <a:off x="1912938" y="108585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0199" name="Rectangle 22"/>
          <p:cNvSpPr>
            <a:spLocks noChangeArrowheads="1"/>
          </p:cNvSpPr>
          <p:nvPr/>
        </p:nvSpPr>
        <p:spPr bwMode="auto">
          <a:xfrm>
            <a:off x="6354763" y="108585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0200" name="Rectangle 23"/>
          <p:cNvSpPr>
            <a:spLocks noChangeArrowheads="1"/>
          </p:cNvSpPr>
          <p:nvPr/>
        </p:nvSpPr>
        <p:spPr bwMode="auto">
          <a:xfrm>
            <a:off x="1408113" y="668338"/>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0201" name="Rectangle 24"/>
          <p:cNvSpPr>
            <a:spLocks noChangeArrowheads="1"/>
          </p:cNvSpPr>
          <p:nvPr/>
        </p:nvSpPr>
        <p:spPr bwMode="auto">
          <a:xfrm>
            <a:off x="6403975" y="660400"/>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57" name="形状 50"/>
          <p:cNvCxnSpPr>
            <a:stCxn id="0" idx="3"/>
            <a:endCxn id="52" idx="3"/>
          </p:cNvCxnSpPr>
          <p:nvPr/>
        </p:nvCxnSpPr>
        <p:spPr>
          <a:xfrm flipH="1" flipV="1">
            <a:off x="7089775" y="1344613"/>
            <a:ext cx="719138" cy="995362"/>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03" name="Text Box 28"/>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9" name="AutoShape 9"/>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10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2509838" y="2349500"/>
            <a:ext cx="4248150" cy="4062413"/>
            <a:chOff x="1474" y="1888"/>
            <a:chExt cx="2676" cy="2432"/>
          </a:xfrm>
        </p:grpSpPr>
        <p:sp>
          <p:nvSpPr>
            <p:cNvPr id="51244" name="Line 3"/>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45" name="Line 4"/>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1203" name="Group 7"/>
          <p:cNvGrpSpPr>
            <a:grpSpLocks/>
          </p:cNvGrpSpPr>
          <p:nvPr/>
        </p:nvGrpSpPr>
        <p:grpSpPr bwMode="auto">
          <a:xfrm>
            <a:off x="2562225" y="2355850"/>
            <a:ext cx="4133850" cy="768350"/>
            <a:chOff x="1614" y="1484"/>
            <a:chExt cx="2604" cy="484"/>
          </a:xfrm>
        </p:grpSpPr>
        <p:sp>
          <p:nvSpPr>
            <p:cNvPr id="51242" name="Rectangle 8"/>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1243" name="Line 9"/>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204" name="Group 10"/>
          <p:cNvGrpSpPr>
            <a:grpSpLocks/>
          </p:cNvGrpSpPr>
          <p:nvPr/>
        </p:nvGrpSpPr>
        <p:grpSpPr bwMode="auto">
          <a:xfrm>
            <a:off x="2576513" y="3167063"/>
            <a:ext cx="4133850" cy="769937"/>
            <a:chOff x="1623" y="1995"/>
            <a:chExt cx="2604" cy="485"/>
          </a:xfrm>
        </p:grpSpPr>
        <p:sp>
          <p:nvSpPr>
            <p:cNvPr id="51240" name="Rectangle 11"/>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1241" name="Line 12"/>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205" name="Group 13"/>
          <p:cNvGrpSpPr>
            <a:grpSpLocks/>
          </p:cNvGrpSpPr>
          <p:nvPr/>
        </p:nvGrpSpPr>
        <p:grpSpPr bwMode="auto">
          <a:xfrm>
            <a:off x="2541588" y="4089400"/>
            <a:ext cx="4133850" cy="784225"/>
            <a:chOff x="1601" y="2576"/>
            <a:chExt cx="2604" cy="494"/>
          </a:xfrm>
        </p:grpSpPr>
        <p:sp>
          <p:nvSpPr>
            <p:cNvPr id="51238" name="Line 14"/>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9" name="Rectangle 15"/>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grpSp>
      <p:grpSp>
        <p:nvGrpSpPr>
          <p:cNvPr id="6" name="Group 42"/>
          <p:cNvGrpSpPr>
            <a:grpSpLocks/>
          </p:cNvGrpSpPr>
          <p:nvPr/>
        </p:nvGrpSpPr>
        <p:grpSpPr bwMode="auto">
          <a:xfrm>
            <a:off x="2562225" y="4891088"/>
            <a:ext cx="4133850" cy="769937"/>
            <a:chOff x="1614" y="3081"/>
            <a:chExt cx="2604" cy="485"/>
          </a:xfrm>
        </p:grpSpPr>
        <p:sp>
          <p:nvSpPr>
            <p:cNvPr id="51236" name="Rectangle 43"/>
            <p:cNvSpPr>
              <a:spLocks noChangeArrowheads="1"/>
            </p:cNvSpPr>
            <p:nvPr/>
          </p:nvSpPr>
          <p:spPr bwMode="auto">
            <a:xfrm rot="610931">
              <a:off x="2023" y="3122"/>
              <a:ext cx="210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u + 1, ack = w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sp>
          <p:nvSpPr>
            <p:cNvPr id="51237" name="Line 44"/>
            <p:cNvSpPr>
              <a:spLocks noChangeShapeType="1"/>
            </p:cNvSpPr>
            <p:nvPr/>
          </p:nvSpPr>
          <p:spPr bwMode="auto">
            <a:xfrm>
              <a:off x="1614" y="3081"/>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07" name="Text Box 28"/>
          <p:cNvSpPr txBox="1">
            <a:spLocks noChangeArrowheads="1"/>
          </p:cNvSpPr>
          <p:nvPr/>
        </p:nvSpPr>
        <p:spPr bwMode="auto">
          <a:xfrm>
            <a:off x="5715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1208"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7" name="Group 24"/>
          <p:cNvGrpSpPr>
            <a:grpSpLocks/>
          </p:cNvGrpSpPr>
          <p:nvPr/>
        </p:nvGrpSpPr>
        <p:grpSpPr bwMode="auto">
          <a:xfrm>
            <a:off x="7593013" y="1190625"/>
            <a:ext cx="1408112" cy="2905125"/>
            <a:chOff x="4669" y="750"/>
            <a:chExt cx="887" cy="1830"/>
          </a:xfrm>
        </p:grpSpPr>
        <p:sp>
          <p:nvSpPr>
            <p:cNvPr id="51234"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35"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1210" name="Rectangle 39"/>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1211"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52"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3"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1216"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5"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8" name="Group 13"/>
          <p:cNvGrpSpPr>
            <a:grpSpLocks/>
          </p:cNvGrpSpPr>
          <p:nvPr/>
        </p:nvGrpSpPr>
        <p:grpSpPr bwMode="auto">
          <a:xfrm>
            <a:off x="214313" y="1346200"/>
            <a:ext cx="1320800" cy="949325"/>
            <a:chOff x="249" y="1296"/>
            <a:chExt cx="832" cy="598"/>
          </a:xfrm>
        </p:grpSpPr>
        <p:sp>
          <p:nvSpPr>
            <p:cNvPr id="51232"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1233"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21"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1222"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4"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1225"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1226"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1227"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66" name="形状 50"/>
          <p:cNvCxnSpPr>
            <a:stCxn id="0" idx="3"/>
            <a:endCxn id="61"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AutoShape 9"/>
          <p:cNvSpPr>
            <a:spLocks noChangeArrowheads="1"/>
          </p:cNvSpPr>
          <p:nvPr/>
        </p:nvSpPr>
        <p:spPr bwMode="auto">
          <a:xfrm>
            <a:off x="587397"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nodeType="afterGroup">
                            <p:stCondLst>
                              <p:cond delay="1500"/>
                            </p:stCondLst>
                            <p:childTnLst>
                              <p:par>
                                <p:cTn id="9" presetID="22" presetClass="entr" presetSubtype="1"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47813" y="6213475"/>
            <a:ext cx="1012825" cy="528638"/>
            <a:chOff x="975" y="3914"/>
            <a:chExt cx="638" cy="333"/>
          </a:xfrm>
        </p:grpSpPr>
        <p:sp>
          <p:nvSpPr>
            <p:cNvPr id="201731" name="Rectangle 3"/>
            <p:cNvSpPr>
              <a:spLocks noChangeArrowheads="1"/>
            </p:cNvSpPr>
            <p:nvPr/>
          </p:nvSpPr>
          <p:spPr bwMode="auto">
            <a:xfrm>
              <a:off x="1012" y="3914"/>
              <a:ext cx="601" cy="333"/>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85" name="Text Box 4"/>
            <p:cNvSpPr txBox="1">
              <a:spLocks noChangeArrowheads="1"/>
            </p:cNvSpPr>
            <p:nvPr/>
          </p:nvSpPr>
          <p:spPr bwMode="auto">
            <a:xfrm>
              <a:off x="975" y="3967"/>
              <a:ext cx="6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grpSp>
      <p:sp>
        <p:nvSpPr>
          <p:cNvPr id="52227"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52228" name="Rectangle 7"/>
          <p:cNvSpPr>
            <a:spLocks noChangeArrowheads="1"/>
          </p:cNvSpPr>
          <p:nvPr/>
        </p:nvSpPr>
        <p:spPr bwMode="auto">
          <a:xfrm rot="610931">
            <a:off x="3211513" y="4956175"/>
            <a:ext cx="33480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u + 1, ack = w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p>
        </p:txBody>
      </p:sp>
      <p:grpSp>
        <p:nvGrpSpPr>
          <p:cNvPr id="52229" name="Group 8"/>
          <p:cNvGrpSpPr>
            <a:grpSpLocks/>
          </p:cNvGrpSpPr>
          <p:nvPr/>
        </p:nvGrpSpPr>
        <p:grpSpPr bwMode="auto">
          <a:xfrm>
            <a:off x="2562225" y="2355850"/>
            <a:ext cx="4133850" cy="768350"/>
            <a:chOff x="1614" y="1484"/>
            <a:chExt cx="2604" cy="484"/>
          </a:xfrm>
        </p:grpSpPr>
        <p:sp>
          <p:nvSpPr>
            <p:cNvPr id="52282" name="Rectangle 9"/>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2000">
                  <a:solidFill>
                    <a:schemeClr val="folHlink"/>
                  </a:solidFill>
                  <a:latin typeface="Times New Roman" pitchFamily="18" charset="0"/>
                  <a:ea typeface="黑体" pitchFamily="2" charset="-122"/>
                </a:rPr>
                <a:t>FIN = 1, seq = u</a:t>
              </a:r>
            </a:p>
          </p:txBody>
        </p:sp>
        <p:sp>
          <p:nvSpPr>
            <p:cNvPr id="52283" name="Line 10"/>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230" name="Group 11"/>
          <p:cNvGrpSpPr>
            <a:grpSpLocks/>
          </p:cNvGrpSpPr>
          <p:nvPr/>
        </p:nvGrpSpPr>
        <p:grpSpPr bwMode="auto">
          <a:xfrm>
            <a:off x="2576513" y="3167063"/>
            <a:ext cx="4133850" cy="769937"/>
            <a:chOff x="1623" y="1995"/>
            <a:chExt cx="2604" cy="485"/>
          </a:xfrm>
        </p:grpSpPr>
        <p:sp>
          <p:nvSpPr>
            <p:cNvPr id="52280" name="Rectangle 12"/>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ACK = 1, seq = v,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52281" name="Line 13"/>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31" name="Line 14"/>
          <p:cNvSpPr>
            <a:spLocks noChangeShapeType="1"/>
          </p:cNvSpPr>
          <p:nvPr/>
        </p:nvSpPr>
        <p:spPr bwMode="auto">
          <a:xfrm>
            <a:off x="2562225" y="48910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15"/>
          <p:cNvSpPr>
            <a:spLocks noChangeShapeType="1"/>
          </p:cNvSpPr>
          <p:nvPr/>
        </p:nvSpPr>
        <p:spPr bwMode="auto">
          <a:xfrm flipH="1">
            <a:off x="2541588" y="41036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Rectangle 16"/>
          <p:cNvSpPr>
            <a:spLocks noChangeArrowheads="1"/>
          </p:cNvSpPr>
          <p:nvPr/>
        </p:nvSpPr>
        <p:spPr bwMode="auto">
          <a:xfrm rot="20943314" flipH="1">
            <a:off x="2870200" y="4089400"/>
            <a:ext cx="37734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 = 1, ACK = 1, seq = w, ack= u </a:t>
            </a:r>
            <a:r>
              <a:rPr kumimoji="1" lang="en-US" altLang="zh-CN" b="1">
                <a:solidFill>
                  <a:schemeClr val="folHlink"/>
                </a:solidFill>
                <a:latin typeface="Times New Roman" pitchFamily="18" charset="0"/>
                <a:ea typeface="黑体" pitchFamily="2" charset="-122"/>
                <a:sym typeface="Symbol" pitchFamily="18" charset="2"/>
              </a:rPr>
              <a:t></a:t>
            </a:r>
            <a:r>
              <a:rPr kumimoji="1" lang="en-US" altLang="zh-CN">
                <a:solidFill>
                  <a:schemeClr val="folHlink"/>
                </a:solidFill>
                <a:latin typeface="Times New Roman" pitchFamily="18" charset="0"/>
                <a:ea typeface="黑体" pitchFamily="2" charset="-122"/>
                <a:sym typeface="Symbol" pitchFamily="18" charset="2"/>
              </a:rPr>
              <a:t> 1</a:t>
            </a:r>
            <a:endParaRPr kumimoji="1" lang="en-US" altLang="zh-CN">
              <a:solidFill>
                <a:schemeClr val="folHlink"/>
              </a:solidFill>
              <a:latin typeface="Times New Roman" pitchFamily="18" charset="0"/>
              <a:ea typeface="黑体" pitchFamily="2" charset="-122"/>
            </a:endParaRPr>
          </a:p>
        </p:txBody>
      </p:sp>
      <p:sp>
        <p:nvSpPr>
          <p:cNvPr id="201746" name="Rectangle 18"/>
          <p:cNvSpPr>
            <a:spLocks noChangeArrowheads="1"/>
          </p:cNvSpPr>
          <p:nvPr/>
        </p:nvSpPr>
        <p:spPr bwMode="auto">
          <a:xfrm>
            <a:off x="1606550" y="2368550"/>
            <a:ext cx="954088" cy="1554163"/>
          </a:xfrm>
          <a:prstGeom prst="rect">
            <a:avLst/>
          </a:prstGeom>
          <a:solidFill>
            <a:srgbClr val="FFCC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5" name="Rectangle 23"/>
          <p:cNvSpPr>
            <a:spLocks noChangeArrowheads="1"/>
          </p:cNvSpPr>
          <p:nvPr/>
        </p:nvSpPr>
        <p:spPr bwMode="auto">
          <a:xfrm>
            <a:off x="1598613" y="27035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a:t>
            </a:r>
          </a:p>
          <a:p>
            <a:pPr algn="ctr" defTabSz="762000" eaLnBrk="0" hangingPunct="0"/>
            <a:r>
              <a:rPr kumimoji="1" lang="en-US" altLang="zh-CN">
                <a:solidFill>
                  <a:schemeClr val="folHlink"/>
                </a:solidFill>
                <a:latin typeface="Times New Roman" pitchFamily="18" charset="0"/>
                <a:ea typeface="黑体" pitchFamily="2" charset="-122"/>
              </a:rPr>
              <a:t>WAIT-1</a:t>
            </a:r>
          </a:p>
        </p:txBody>
      </p:sp>
      <p:sp>
        <p:nvSpPr>
          <p:cNvPr id="201752" name="Rectangle 24"/>
          <p:cNvSpPr>
            <a:spLocks noChangeArrowheads="1"/>
          </p:cNvSpPr>
          <p:nvPr/>
        </p:nvSpPr>
        <p:spPr bwMode="auto">
          <a:xfrm>
            <a:off x="6692900" y="3178175"/>
            <a:ext cx="955675" cy="877888"/>
          </a:xfrm>
          <a:prstGeom prst="rect">
            <a:avLst/>
          </a:prstGeom>
          <a:solidFill>
            <a:srgbClr val="FF66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7" name="Rectangle 25"/>
          <p:cNvSpPr>
            <a:spLocks noChangeArrowheads="1"/>
          </p:cNvSpPr>
          <p:nvPr/>
        </p:nvSpPr>
        <p:spPr bwMode="auto">
          <a:xfrm>
            <a:off x="6659563" y="3290888"/>
            <a:ext cx="981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CLOSE-</a:t>
            </a:r>
          </a:p>
          <a:p>
            <a:pPr algn="ctr" defTabSz="762000" eaLnBrk="0" hangingPunct="0"/>
            <a:r>
              <a:rPr kumimoji="1" lang="en-US" altLang="zh-CN">
                <a:solidFill>
                  <a:schemeClr val="folHlink"/>
                </a:solidFill>
                <a:latin typeface="Times New Roman" pitchFamily="18" charset="0"/>
                <a:ea typeface="黑体" pitchFamily="2" charset="-122"/>
              </a:rPr>
              <a:t>WAIT</a:t>
            </a:r>
          </a:p>
        </p:txBody>
      </p:sp>
      <p:sp>
        <p:nvSpPr>
          <p:cNvPr id="201754" name="Rectangle 26"/>
          <p:cNvSpPr>
            <a:spLocks noChangeArrowheads="1"/>
          </p:cNvSpPr>
          <p:nvPr/>
        </p:nvSpPr>
        <p:spPr bwMode="auto">
          <a:xfrm>
            <a:off x="1606550" y="3995738"/>
            <a:ext cx="954088" cy="871537"/>
          </a:xfrm>
          <a:prstGeom prst="rect">
            <a:avLst/>
          </a:prstGeom>
          <a:solidFill>
            <a:srgbClr val="CCCC00"/>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39" name="Rectangle 27"/>
          <p:cNvSpPr>
            <a:spLocks noChangeArrowheads="1"/>
          </p:cNvSpPr>
          <p:nvPr/>
        </p:nvSpPr>
        <p:spPr bwMode="auto">
          <a:xfrm>
            <a:off x="1598613" y="40497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FIN-</a:t>
            </a:r>
          </a:p>
          <a:p>
            <a:pPr algn="ctr" defTabSz="762000" eaLnBrk="0" hangingPunct="0"/>
            <a:r>
              <a:rPr kumimoji="1" lang="en-US" altLang="zh-CN">
                <a:solidFill>
                  <a:schemeClr val="folHlink"/>
                </a:solidFill>
                <a:latin typeface="Times New Roman" pitchFamily="18" charset="0"/>
                <a:ea typeface="黑体" pitchFamily="2" charset="-122"/>
              </a:rPr>
              <a:t>WAIT-2</a:t>
            </a:r>
          </a:p>
        </p:txBody>
      </p:sp>
      <p:sp>
        <p:nvSpPr>
          <p:cNvPr id="201756" name="Rectangle 28"/>
          <p:cNvSpPr>
            <a:spLocks noChangeArrowheads="1"/>
          </p:cNvSpPr>
          <p:nvPr/>
        </p:nvSpPr>
        <p:spPr bwMode="auto">
          <a:xfrm>
            <a:off x="6692900" y="4135438"/>
            <a:ext cx="955675" cy="1482725"/>
          </a:xfrm>
          <a:prstGeom prst="rect">
            <a:avLst/>
          </a:prstGeom>
          <a:solidFill>
            <a:srgbClr val="00FF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41" name="Rectangle 29"/>
          <p:cNvSpPr>
            <a:spLocks noChangeArrowheads="1"/>
          </p:cNvSpPr>
          <p:nvPr/>
        </p:nvSpPr>
        <p:spPr bwMode="auto">
          <a:xfrm>
            <a:off x="6734175" y="4556125"/>
            <a:ext cx="828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LAST-</a:t>
            </a:r>
          </a:p>
          <a:p>
            <a:pPr algn="ctr" defTabSz="762000" eaLnBrk="0" hangingPunct="0"/>
            <a:r>
              <a:rPr kumimoji="1" lang="en-US" altLang="zh-CN">
                <a:solidFill>
                  <a:schemeClr val="folHlink"/>
                </a:solidFill>
                <a:latin typeface="Times New Roman" pitchFamily="18" charset="0"/>
                <a:ea typeface="黑体" pitchFamily="2" charset="-122"/>
              </a:rPr>
              <a:t>ACK</a:t>
            </a:r>
          </a:p>
        </p:txBody>
      </p:sp>
      <p:grpSp>
        <p:nvGrpSpPr>
          <p:cNvPr id="5" name="Group 30"/>
          <p:cNvGrpSpPr>
            <a:grpSpLocks/>
          </p:cNvGrpSpPr>
          <p:nvPr/>
        </p:nvGrpSpPr>
        <p:grpSpPr bwMode="auto">
          <a:xfrm>
            <a:off x="395288" y="4891088"/>
            <a:ext cx="2165350" cy="1268412"/>
            <a:chOff x="249" y="3081"/>
            <a:chExt cx="1364" cy="799"/>
          </a:xfrm>
        </p:grpSpPr>
        <p:sp>
          <p:nvSpPr>
            <p:cNvPr id="52275" name="Rectangle 31"/>
            <p:cNvSpPr>
              <a:spLocks noChangeArrowheads="1"/>
            </p:cNvSpPr>
            <p:nvPr/>
          </p:nvSpPr>
          <p:spPr bwMode="auto">
            <a:xfrm>
              <a:off x="249" y="3081"/>
              <a:ext cx="7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Wait</a:t>
              </a:r>
              <a:r>
                <a:rPr kumimoji="1" lang="zh-CN" altLang="en-US">
                  <a:solidFill>
                    <a:schemeClr val="folHlink"/>
                  </a:solidFill>
                  <a:latin typeface="Times New Roman" pitchFamily="18" charset="0"/>
                  <a:ea typeface="黑体" pitchFamily="2" charset="-122"/>
                </a:rPr>
                <a:t> </a:t>
              </a:r>
              <a:r>
                <a:rPr kumimoji="1" lang="en-US" altLang="zh-CN">
                  <a:solidFill>
                    <a:schemeClr val="folHlink"/>
                  </a:solidFill>
                  <a:latin typeface="Times New Roman" pitchFamily="18" charset="0"/>
                  <a:ea typeface="黑体" pitchFamily="2" charset="-122"/>
                </a:rPr>
                <a:t>2MSL</a:t>
              </a:r>
            </a:p>
          </p:txBody>
        </p:sp>
        <p:sp>
          <p:nvSpPr>
            <p:cNvPr id="201760" name="Rectangle 32"/>
            <p:cNvSpPr>
              <a:spLocks noChangeArrowheads="1"/>
            </p:cNvSpPr>
            <p:nvPr/>
          </p:nvSpPr>
          <p:spPr bwMode="auto">
            <a:xfrm>
              <a:off x="1012" y="3097"/>
              <a:ext cx="601" cy="779"/>
            </a:xfrm>
            <a:prstGeom prst="rect">
              <a:avLst/>
            </a:prstGeom>
            <a:solidFill>
              <a:srgbClr val="FFFF99"/>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77" name="Rectangle 33"/>
            <p:cNvSpPr>
              <a:spLocks noChangeArrowheads="1"/>
            </p:cNvSpPr>
            <p:nvPr/>
          </p:nvSpPr>
          <p:spPr bwMode="auto">
            <a:xfrm>
              <a:off x="1055" y="3292"/>
              <a:ext cx="5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en-US" altLang="zh-CN">
                  <a:solidFill>
                    <a:schemeClr val="folHlink"/>
                  </a:solidFill>
                  <a:latin typeface="Times New Roman" pitchFamily="18" charset="0"/>
                  <a:ea typeface="黑体" pitchFamily="2" charset="-122"/>
                </a:rPr>
                <a:t>TIME-</a:t>
              </a:r>
            </a:p>
            <a:p>
              <a:pPr algn="ctr" defTabSz="762000" eaLnBrk="0" hangingPunct="0"/>
              <a:r>
                <a:rPr kumimoji="1" lang="en-US" altLang="zh-CN">
                  <a:solidFill>
                    <a:schemeClr val="folHlink"/>
                  </a:solidFill>
                  <a:latin typeface="Times New Roman" pitchFamily="18" charset="0"/>
                  <a:ea typeface="黑体" pitchFamily="2" charset="-122"/>
                </a:rPr>
                <a:t>WAIT</a:t>
              </a:r>
            </a:p>
          </p:txBody>
        </p:sp>
        <p:sp>
          <p:nvSpPr>
            <p:cNvPr id="52278" name="Freeform 34"/>
            <p:cNvSpPr>
              <a:spLocks/>
            </p:cNvSpPr>
            <p:nvPr/>
          </p:nvSpPr>
          <p:spPr bwMode="auto">
            <a:xfrm>
              <a:off x="255" y="3081"/>
              <a:ext cx="749" cy="799"/>
            </a:xfrm>
            <a:custGeom>
              <a:avLst/>
              <a:gdLst>
                <a:gd name="T0" fmla="*/ 1450 w 635"/>
                <a:gd name="T1" fmla="*/ 0 h 499"/>
                <a:gd name="T2" fmla="*/ 0 w 635"/>
                <a:gd name="T3" fmla="*/ 0 h 499"/>
                <a:gd name="T4" fmla="*/ 0 w 635"/>
                <a:gd name="T5" fmla="*/ 5250 h 499"/>
                <a:gd name="T6" fmla="*/ 1450 w 635"/>
                <a:gd name="T7" fmla="*/ 5250 h 499"/>
                <a:gd name="T8" fmla="*/ 0 60000 65536"/>
                <a:gd name="T9" fmla="*/ 0 60000 65536"/>
                <a:gd name="T10" fmla="*/ 0 60000 65536"/>
                <a:gd name="T11" fmla="*/ 0 60000 65536"/>
                <a:gd name="T12" fmla="*/ 0 w 635"/>
                <a:gd name="T13" fmla="*/ 0 h 499"/>
                <a:gd name="T14" fmla="*/ 635 w 635"/>
                <a:gd name="T15" fmla="*/ 499 h 499"/>
              </a:gdLst>
              <a:ahLst/>
              <a:cxnLst>
                <a:cxn ang="T8">
                  <a:pos x="T0" y="T1"/>
                </a:cxn>
                <a:cxn ang="T9">
                  <a:pos x="T2" y="T3"/>
                </a:cxn>
                <a:cxn ang="T10">
                  <a:pos x="T4" y="T5"/>
                </a:cxn>
                <a:cxn ang="T11">
                  <a:pos x="T6" y="T7"/>
                </a:cxn>
              </a:cxnLst>
              <a:rect l="T12" t="T13" r="T14" b="T15"/>
              <a:pathLst>
                <a:path w="635" h="499">
                  <a:moveTo>
                    <a:pt x="635" y="0"/>
                  </a:moveTo>
                  <a:lnTo>
                    <a:pt x="0" y="0"/>
                  </a:lnTo>
                  <a:lnTo>
                    <a:pt x="0" y="499"/>
                  </a:lnTo>
                  <a:lnTo>
                    <a:pt x="635" y="499"/>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79" name="Text Box 35"/>
            <p:cNvSpPr txBox="1">
              <a:spLocks noChangeArrowheads="1"/>
            </p:cNvSpPr>
            <p:nvPr/>
          </p:nvSpPr>
          <p:spPr bwMode="auto">
            <a:xfrm>
              <a:off x="476" y="3208"/>
              <a:ext cx="37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folHlink"/>
                  </a:solidFill>
                  <a:latin typeface="Times New Roman" pitchFamily="18" charset="0"/>
                  <a:ea typeface="黑体" pitchFamily="2" charset="-122"/>
                  <a:sym typeface="Wingdings" pitchFamily="2" charset="2"/>
                </a:rPr>
                <a:t></a:t>
              </a:r>
            </a:p>
          </p:txBody>
        </p:sp>
      </p:grpSp>
      <p:sp>
        <p:nvSpPr>
          <p:cNvPr id="201764" name="Rectangle 36"/>
          <p:cNvSpPr>
            <a:spLocks noChangeArrowheads="1"/>
          </p:cNvSpPr>
          <p:nvPr/>
        </p:nvSpPr>
        <p:spPr bwMode="auto">
          <a:xfrm>
            <a:off x="6692900" y="5708650"/>
            <a:ext cx="955675" cy="528638"/>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52244" name="Text Box 55"/>
          <p:cNvSpPr txBox="1">
            <a:spLocks noChangeArrowheads="1"/>
          </p:cNvSpPr>
          <p:nvPr/>
        </p:nvSpPr>
        <p:spPr bwMode="auto">
          <a:xfrm>
            <a:off x="6645275" y="5803900"/>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r>
              <a:rPr kumimoji="1" lang="en-US" altLang="zh-CN">
                <a:solidFill>
                  <a:srgbClr val="FFFF99"/>
                </a:solidFill>
                <a:latin typeface="Times New Roman" pitchFamily="18" charset="0"/>
                <a:ea typeface="黑体" pitchFamily="2" charset="-122"/>
              </a:rPr>
              <a:t>CLOSED</a:t>
            </a:r>
          </a:p>
        </p:txBody>
      </p:sp>
      <p:sp>
        <p:nvSpPr>
          <p:cNvPr id="201785" name="Text Box 57"/>
          <p:cNvSpPr txBox="1">
            <a:spLocks noChangeArrowheads="1"/>
          </p:cNvSpPr>
          <p:nvPr/>
        </p:nvSpPr>
        <p:spPr bwMode="auto">
          <a:xfrm>
            <a:off x="2928938" y="5643563"/>
            <a:ext cx="3071812" cy="10160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sz="2000" dirty="0">
                <a:solidFill>
                  <a:schemeClr val="folHlink"/>
                </a:solidFill>
                <a:ea typeface="黑体" pitchFamily="2" charset="-122"/>
              </a:rPr>
              <a:t>Before releasing connection, the client must wait for 2MSL</a:t>
            </a:r>
            <a:endParaRPr lang="zh-CN" altLang="en-US" sz="2000" dirty="0">
              <a:solidFill>
                <a:schemeClr val="folHlink"/>
              </a:solidFill>
              <a:ea typeface="黑体" pitchFamily="2" charset="-122"/>
            </a:endParaRPr>
          </a:p>
        </p:txBody>
      </p:sp>
      <p:sp>
        <p:nvSpPr>
          <p:cNvPr id="52246" name="Text Box 28"/>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200"/>
              <a:t>TCP: Release Connection</a:t>
            </a:r>
            <a:endParaRPr lang="zh-CN" altLang="en-US" sz="3200">
              <a:solidFill>
                <a:schemeClr val="folHlink"/>
              </a:solidFill>
              <a:ea typeface="黑体" pitchFamily="2" charset="-122"/>
            </a:endParaRPr>
          </a:p>
        </p:txBody>
      </p:sp>
      <p:sp>
        <p:nvSpPr>
          <p:cNvPr id="52247" name="AutoShape 5"/>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p>
            <a:endParaRPr lang="zh-CN" altLang="en-US"/>
          </a:p>
        </p:txBody>
      </p:sp>
      <p:grpSp>
        <p:nvGrpSpPr>
          <p:cNvPr id="6" name="Group 24"/>
          <p:cNvGrpSpPr>
            <a:grpSpLocks/>
          </p:cNvGrpSpPr>
          <p:nvPr/>
        </p:nvGrpSpPr>
        <p:grpSpPr bwMode="auto">
          <a:xfrm>
            <a:off x="7593013" y="1190625"/>
            <a:ext cx="1408112" cy="2905125"/>
            <a:chOff x="4669" y="750"/>
            <a:chExt cx="887" cy="1830"/>
          </a:xfrm>
        </p:grpSpPr>
        <p:sp>
          <p:nvSpPr>
            <p:cNvPr id="52273" name="Freeform 25"/>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74" name="Rectangle 26"/>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Passive</a:t>
              </a:r>
            </a:p>
            <a:p>
              <a:pPr defTabSz="762000" eaLnBrk="0" hangingPunct="0"/>
              <a:r>
                <a:rPr kumimoji="1" lang="en-US" altLang="zh-CN">
                  <a:solidFill>
                    <a:schemeClr val="folHlink"/>
                  </a:solidFill>
                  <a:latin typeface="Times New Roman" pitchFamily="18" charset="0"/>
                  <a:ea typeface="黑体" pitchFamily="2" charset="-122"/>
                </a:rPr>
                <a:t>Close</a:t>
              </a:r>
              <a:endParaRPr kumimoji="1" lang="zh-CN" altLang="en-US">
                <a:solidFill>
                  <a:schemeClr val="folHlink"/>
                </a:solidFill>
                <a:latin typeface="Times New Roman" pitchFamily="18" charset="0"/>
                <a:ea typeface="黑体" pitchFamily="2" charset="-122"/>
              </a:endParaRPr>
            </a:p>
          </p:txBody>
        </p:sp>
      </p:grpSp>
      <p:sp>
        <p:nvSpPr>
          <p:cNvPr id="52249" name="Rectangle 39"/>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52250" name="AutoShape 5"/>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p>
            <a:endParaRPr lang="zh-CN" altLang="en-US"/>
          </a:p>
        </p:txBody>
      </p:sp>
      <p:sp>
        <p:nvSpPr>
          <p:cNvPr id="65" name="Rectangle 9"/>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66" name="Rectangle 10"/>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2255" name="Rectangle 18"/>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Data Transfer</a:t>
            </a:r>
            <a:endParaRPr kumimoji="1" lang="zh-CN" altLang="en-US">
              <a:solidFill>
                <a:schemeClr val="folHlink"/>
              </a:solidFill>
              <a:latin typeface="Times New Roman" pitchFamily="18" charset="0"/>
              <a:ea typeface="黑体" pitchFamily="2" charset="-122"/>
            </a:endParaRPr>
          </a:p>
        </p:txBody>
      </p:sp>
      <p:sp>
        <p:nvSpPr>
          <p:cNvPr id="68" name="Rectangle 19"/>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p:cNvGrpSpPr>
            <a:grpSpLocks/>
          </p:cNvGrpSpPr>
          <p:nvPr/>
        </p:nvGrpSpPr>
        <p:grpSpPr bwMode="auto">
          <a:xfrm>
            <a:off x="214313" y="1346200"/>
            <a:ext cx="1320800" cy="949325"/>
            <a:chOff x="249" y="1296"/>
            <a:chExt cx="832" cy="598"/>
          </a:xfrm>
        </p:grpSpPr>
        <p:sp>
          <p:nvSpPr>
            <p:cNvPr id="52271" name="Rectangle 14"/>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Active Close</a:t>
              </a:r>
              <a:endParaRPr kumimoji="1" lang="zh-CN" altLang="en-US">
                <a:solidFill>
                  <a:schemeClr val="folHlink"/>
                </a:solidFill>
                <a:latin typeface="Times New Roman" pitchFamily="18" charset="0"/>
                <a:ea typeface="黑体" pitchFamily="2" charset="-122"/>
              </a:endParaRPr>
            </a:p>
          </p:txBody>
        </p:sp>
        <p:sp>
          <p:nvSpPr>
            <p:cNvPr id="52272" name="Freeform 15"/>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260" name="Rectangle 17"/>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Inform Upper Layer</a:t>
            </a:r>
            <a:endParaRPr kumimoji="1" lang="zh-CN" altLang="en-US">
              <a:solidFill>
                <a:schemeClr val="folHlink"/>
              </a:solidFill>
              <a:latin typeface="Times New Roman" pitchFamily="18" charset="0"/>
              <a:ea typeface="黑体" pitchFamily="2" charset="-122"/>
            </a:endParaRPr>
          </a:p>
        </p:txBody>
      </p:sp>
      <p:pic>
        <p:nvPicPr>
          <p:cNvPr id="52261"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2"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3" name="Rectangle 21"/>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A</a:t>
            </a:r>
          </a:p>
        </p:txBody>
      </p:sp>
      <p:sp>
        <p:nvSpPr>
          <p:cNvPr id="52264" name="Rectangle 22"/>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B</a:t>
            </a:r>
          </a:p>
        </p:txBody>
      </p:sp>
      <p:sp>
        <p:nvSpPr>
          <p:cNvPr id="52265" name="Rectangle 23"/>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Client</a:t>
            </a:r>
            <a:endParaRPr kumimoji="1" lang="zh-CN" altLang="en-US">
              <a:solidFill>
                <a:schemeClr val="folHlink"/>
              </a:solidFill>
              <a:latin typeface="Times New Roman" pitchFamily="18" charset="0"/>
              <a:ea typeface="黑体" pitchFamily="2" charset="-122"/>
            </a:endParaRPr>
          </a:p>
        </p:txBody>
      </p:sp>
      <p:sp>
        <p:nvSpPr>
          <p:cNvPr id="52266" name="Rectangle 24"/>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a:solidFill>
                  <a:schemeClr val="folHlink"/>
                </a:solidFill>
                <a:latin typeface="Times New Roman" pitchFamily="18" charset="0"/>
                <a:ea typeface="黑体" pitchFamily="2" charset="-122"/>
              </a:rPr>
              <a:t>Server</a:t>
            </a:r>
            <a:endParaRPr kumimoji="1" lang="zh-CN" altLang="en-US">
              <a:solidFill>
                <a:schemeClr val="folHlink"/>
              </a:solidFill>
              <a:latin typeface="Times New Roman" pitchFamily="18" charset="0"/>
              <a:ea typeface="黑体" pitchFamily="2" charset="-122"/>
            </a:endParaRPr>
          </a:p>
        </p:txBody>
      </p:sp>
      <p:cxnSp>
        <p:nvCxnSpPr>
          <p:cNvPr id="79" name="形状 50"/>
          <p:cNvCxnSpPr>
            <a:stCxn id="0" idx="3"/>
            <a:endCxn id="74"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AutoShape 9"/>
          <p:cNvSpPr>
            <a:spLocks noChangeArrowheads="1"/>
          </p:cNvSpPr>
          <p:nvPr/>
        </p:nvSpPr>
        <p:spPr bwMode="auto">
          <a:xfrm>
            <a:off x="444521"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500"/>
                            </p:stCondLst>
                            <p:childTnLst>
                              <p:par>
                                <p:cTn id="9" presetID="22" presetClass="entr" presetSubtype="1"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2500"/>
                            </p:stCondLst>
                            <p:childTnLst>
                              <p:par>
                                <p:cTn id="13" presetID="22" presetClass="entr" presetSubtype="1"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274638"/>
            <a:ext cx="7794625" cy="1143000"/>
          </a:xfrm>
        </p:spPr>
        <p:txBody>
          <a:bodyPr/>
          <a:lstStyle/>
          <a:p>
            <a:r>
              <a:rPr lang="en-US" altLang="zh-CN" smtClean="0"/>
              <a:t>Why must wait for 2MSL?</a:t>
            </a:r>
            <a:endParaRPr lang="zh-CN" altLang="en-US" smtClean="0"/>
          </a:p>
        </p:txBody>
      </p:sp>
      <p:sp>
        <p:nvSpPr>
          <p:cNvPr id="53251" name="Rectangle 3"/>
          <p:cNvSpPr>
            <a:spLocks noGrp="1" noChangeArrowheads="1"/>
          </p:cNvSpPr>
          <p:nvPr>
            <p:ph type="body" idx="1"/>
          </p:nvPr>
        </p:nvSpPr>
        <p:spPr>
          <a:xfrm>
            <a:off x="214313" y="1714500"/>
            <a:ext cx="8929687" cy="4114800"/>
          </a:xfrm>
        </p:spPr>
        <p:txBody>
          <a:bodyPr/>
          <a:lstStyle/>
          <a:p>
            <a:pPr>
              <a:lnSpc>
                <a:spcPct val="150000"/>
              </a:lnSpc>
            </a:pPr>
            <a:r>
              <a:rPr lang="en-US" altLang="zh-CN" sz="2800" smtClean="0"/>
              <a:t>To ensure the last ACK sent by A can reach B</a:t>
            </a:r>
            <a:endParaRPr lang="zh-CN" altLang="en-US" sz="2800" smtClean="0"/>
          </a:p>
          <a:p>
            <a:pPr>
              <a:lnSpc>
                <a:spcPct val="150000"/>
              </a:lnSpc>
            </a:pPr>
            <a:r>
              <a:rPr lang="en-US" altLang="zh-CN" sz="2800" smtClean="0"/>
              <a:t>To prevent any invalid connection request segment from emerging</a:t>
            </a:r>
          </a:p>
          <a:p>
            <a:pPr lvl="1">
              <a:lnSpc>
                <a:spcPct val="150000"/>
              </a:lnSpc>
            </a:pPr>
            <a:r>
              <a:rPr lang="en-US" altLang="zh-CN" sz="2800" smtClean="0"/>
              <a:t>After waiting for 2MSL , we can make sure that all segments on the connection have disappeared</a:t>
            </a:r>
            <a:endParaRPr lang="zh-CN" altLang="en-US" sz="2800" smtClean="0"/>
          </a:p>
        </p:txBody>
      </p:sp>
    </p:spTree>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704138" y="908050"/>
            <a:ext cx="1116012" cy="4513263"/>
          </a:xfrm>
        </p:spPr>
        <p:txBody>
          <a:bodyPr/>
          <a:lstStyle/>
          <a:p>
            <a:pPr algn="ctr"/>
            <a:r>
              <a:rPr lang="en-US" altLang="zh-CN" sz="3200" smtClean="0"/>
              <a:t>T</a:t>
            </a:r>
            <a:br>
              <a:rPr lang="en-US" altLang="zh-CN" sz="3200" smtClean="0"/>
            </a:br>
            <a:r>
              <a:rPr lang="en-US" altLang="zh-CN" sz="3200" smtClean="0"/>
              <a:t>C</a:t>
            </a:r>
            <a:br>
              <a:rPr lang="en-US" altLang="zh-CN" sz="3200" smtClean="0"/>
            </a:br>
            <a:r>
              <a:rPr lang="en-US" altLang="zh-CN" sz="3200" smtClean="0"/>
              <a:t>P</a:t>
            </a:r>
            <a:br>
              <a:rPr lang="en-US" altLang="zh-CN" sz="3200" smtClean="0"/>
            </a:br>
            <a:r>
              <a:rPr lang="zh-CN" altLang="en-US" sz="3200" smtClean="0"/>
              <a:t>的</a:t>
            </a:r>
            <a:br>
              <a:rPr lang="zh-CN" altLang="en-US" sz="3200" smtClean="0"/>
            </a:br>
            <a:r>
              <a:rPr lang="zh-CN" altLang="en-US" sz="3200" smtClean="0"/>
              <a:t>有</a:t>
            </a:r>
            <a:br>
              <a:rPr lang="zh-CN" altLang="en-US" sz="3200" smtClean="0"/>
            </a:br>
            <a:r>
              <a:rPr lang="zh-CN" altLang="en-US" sz="3200" smtClean="0"/>
              <a:t>限</a:t>
            </a:r>
            <a:br>
              <a:rPr lang="zh-CN" altLang="en-US" sz="3200" smtClean="0"/>
            </a:br>
            <a:r>
              <a:rPr lang="zh-CN" altLang="en-US" sz="3200" smtClean="0"/>
              <a:t>状</a:t>
            </a:r>
            <a:br>
              <a:rPr lang="zh-CN" altLang="en-US" sz="3200" smtClean="0"/>
            </a:br>
            <a:r>
              <a:rPr lang="zh-CN" altLang="en-US" sz="3200" smtClean="0"/>
              <a:t>态</a:t>
            </a:r>
            <a:br>
              <a:rPr lang="zh-CN" altLang="en-US" sz="3200" smtClean="0"/>
            </a:br>
            <a:r>
              <a:rPr lang="zh-CN" altLang="en-US" sz="3200" smtClean="0"/>
              <a:t>机 </a:t>
            </a:r>
          </a:p>
        </p:txBody>
      </p:sp>
      <p:sp>
        <p:nvSpPr>
          <p:cNvPr id="54275" name="Rectangle 3"/>
          <p:cNvSpPr>
            <a:spLocks noChangeArrowheads="1"/>
          </p:cNvSpPr>
          <p:nvPr/>
        </p:nvSpPr>
        <p:spPr bwMode="auto">
          <a:xfrm>
            <a:off x="758825" y="4575175"/>
            <a:ext cx="4192588" cy="2263775"/>
          </a:xfrm>
          <a:prstGeom prst="rect">
            <a:avLst/>
          </a:prstGeom>
          <a:solidFill>
            <a:srgbClr val="CCECFF"/>
          </a:solidFill>
          <a:ln w="9525">
            <a:solidFill>
              <a:schemeClr val="tx1"/>
            </a:solidFill>
            <a:prstDash val="dash"/>
            <a:miter lim="800000"/>
            <a:headEnd/>
            <a:tailEnd/>
          </a:ln>
        </p:spPr>
        <p:txBody>
          <a:bodyPr wrap="none" anchor="ctr"/>
          <a:lstStyle/>
          <a:p>
            <a:endParaRPr lang="zh-CN" altLang="en-US"/>
          </a:p>
        </p:txBody>
      </p:sp>
      <p:sp>
        <p:nvSpPr>
          <p:cNvPr id="54276" name="Rectangle 4"/>
          <p:cNvSpPr>
            <a:spLocks noChangeArrowheads="1"/>
          </p:cNvSpPr>
          <p:nvPr/>
        </p:nvSpPr>
        <p:spPr bwMode="auto">
          <a:xfrm>
            <a:off x="5186363" y="3632200"/>
            <a:ext cx="1454150" cy="2012950"/>
          </a:xfrm>
          <a:prstGeom prst="rect">
            <a:avLst/>
          </a:prstGeom>
          <a:solidFill>
            <a:srgbClr val="CCECFF"/>
          </a:solidFill>
          <a:ln w="9525">
            <a:solidFill>
              <a:schemeClr val="tx1"/>
            </a:solidFill>
            <a:prstDash val="dash"/>
            <a:miter lim="800000"/>
            <a:headEnd/>
            <a:tailEnd/>
          </a:ln>
        </p:spPr>
        <p:txBody>
          <a:bodyPr wrap="none" anchor="ctr"/>
          <a:lstStyle/>
          <a:p>
            <a:endParaRPr lang="zh-CN" altLang="en-US"/>
          </a:p>
        </p:txBody>
      </p:sp>
      <p:sp>
        <p:nvSpPr>
          <p:cNvPr id="54277" name="Line 5"/>
          <p:cNvSpPr>
            <a:spLocks noChangeShapeType="1"/>
          </p:cNvSpPr>
          <p:nvPr/>
        </p:nvSpPr>
        <p:spPr bwMode="auto">
          <a:xfrm rot="5400000" flipV="1">
            <a:off x="4795838" y="3336925"/>
            <a:ext cx="0" cy="10953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78" name="Rectangle 6"/>
          <p:cNvSpPr>
            <a:spLocks noChangeArrowheads="1"/>
          </p:cNvSpPr>
          <p:nvPr/>
        </p:nvSpPr>
        <p:spPr bwMode="auto">
          <a:xfrm>
            <a:off x="3232150" y="236538"/>
            <a:ext cx="781050" cy="252412"/>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CLOSED</a:t>
            </a:r>
          </a:p>
        </p:txBody>
      </p:sp>
      <p:sp>
        <p:nvSpPr>
          <p:cNvPr id="54279" name="Rectangle 7"/>
          <p:cNvSpPr>
            <a:spLocks noChangeArrowheads="1"/>
          </p:cNvSpPr>
          <p:nvPr/>
        </p:nvSpPr>
        <p:spPr bwMode="auto">
          <a:xfrm>
            <a:off x="2919413" y="3759200"/>
            <a:ext cx="132873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ESTABLISHED</a:t>
            </a:r>
          </a:p>
        </p:txBody>
      </p:sp>
      <p:sp>
        <p:nvSpPr>
          <p:cNvPr id="54280" name="Rectangle 8"/>
          <p:cNvSpPr>
            <a:spLocks noChangeArrowheads="1"/>
          </p:cNvSpPr>
          <p:nvPr/>
        </p:nvSpPr>
        <p:spPr bwMode="auto">
          <a:xfrm>
            <a:off x="3232150" y="1243013"/>
            <a:ext cx="781050" cy="252412"/>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LISTEN</a:t>
            </a:r>
          </a:p>
        </p:txBody>
      </p:sp>
      <p:sp>
        <p:nvSpPr>
          <p:cNvPr id="54281" name="Rectangle 9"/>
          <p:cNvSpPr>
            <a:spLocks noChangeArrowheads="1"/>
          </p:cNvSpPr>
          <p:nvPr/>
        </p:nvSpPr>
        <p:spPr bwMode="auto">
          <a:xfrm>
            <a:off x="5303838" y="3759200"/>
            <a:ext cx="1250950"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CLOSE_WAIT</a:t>
            </a:r>
          </a:p>
        </p:txBody>
      </p:sp>
      <p:sp>
        <p:nvSpPr>
          <p:cNvPr id="54282" name="Rectangle 10"/>
          <p:cNvSpPr>
            <a:spLocks noChangeArrowheads="1"/>
          </p:cNvSpPr>
          <p:nvPr/>
        </p:nvSpPr>
        <p:spPr bwMode="auto">
          <a:xfrm>
            <a:off x="808038" y="4891088"/>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FIN_WAIT_1</a:t>
            </a:r>
          </a:p>
        </p:txBody>
      </p:sp>
      <p:sp>
        <p:nvSpPr>
          <p:cNvPr id="54283" name="Rectangle 11"/>
          <p:cNvSpPr>
            <a:spLocks noChangeArrowheads="1"/>
          </p:cNvSpPr>
          <p:nvPr/>
        </p:nvSpPr>
        <p:spPr bwMode="auto">
          <a:xfrm>
            <a:off x="808038" y="2312988"/>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SYN_RCVD</a:t>
            </a:r>
          </a:p>
        </p:txBody>
      </p:sp>
      <p:sp>
        <p:nvSpPr>
          <p:cNvPr id="54284" name="Rectangle 12"/>
          <p:cNvSpPr>
            <a:spLocks noChangeArrowheads="1"/>
          </p:cNvSpPr>
          <p:nvPr/>
        </p:nvSpPr>
        <p:spPr bwMode="auto">
          <a:xfrm>
            <a:off x="808038" y="6337300"/>
            <a:ext cx="1093787"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FIN_WAIT_2</a:t>
            </a:r>
          </a:p>
        </p:txBody>
      </p:sp>
      <p:sp>
        <p:nvSpPr>
          <p:cNvPr id="54285" name="Rectangle 13"/>
          <p:cNvSpPr>
            <a:spLocks noChangeArrowheads="1"/>
          </p:cNvSpPr>
          <p:nvPr/>
        </p:nvSpPr>
        <p:spPr bwMode="auto">
          <a:xfrm>
            <a:off x="3192463" y="4891088"/>
            <a:ext cx="860425"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CLOSING</a:t>
            </a:r>
          </a:p>
        </p:txBody>
      </p:sp>
      <p:sp>
        <p:nvSpPr>
          <p:cNvPr id="54286" name="Rectangle 14"/>
          <p:cNvSpPr>
            <a:spLocks noChangeArrowheads="1"/>
          </p:cNvSpPr>
          <p:nvPr/>
        </p:nvSpPr>
        <p:spPr bwMode="auto">
          <a:xfrm>
            <a:off x="3074988" y="6337300"/>
            <a:ext cx="1095375"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TIME_WAIT</a:t>
            </a:r>
          </a:p>
        </p:txBody>
      </p:sp>
      <p:sp>
        <p:nvSpPr>
          <p:cNvPr id="54287" name="Rectangle 15"/>
          <p:cNvSpPr>
            <a:spLocks noChangeArrowheads="1"/>
          </p:cNvSpPr>
          <p:nvPr/>
        </p:nvSpPr>
        <p:spPr bwMode="auto">
          <a:xfrm>
            <a:off x="5421313" y="2312988"/>
            <a:ext cx="1016000" cy="250825"/>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SYN_SENT</a:t>
            </a:r>
          </a:p>
        </p:txBody>
      </p:sp>
      <p:sp>
        <p:nvSpPr>
          <p:cNvPr id="54288" name="Rectangle 16"/>
          <p:cNvSpPr>
            <a:spLocks noChangeArrowheads="1"/>
          </p:cNvSpPr>
          <p:nvPr/>
        </p:nvSpPr>
        <p:spPr bwMode="auto">
          <a:xfrm>
            <a:off x="5381625" y="5267325"/>
            <a:ext cx="1095375" cy="252413"/>
          </a:xfrm>
          <a:prstGeom prst="rect">
            <a:avLst/>
          </a:prstGeom>
          <a:solidFill>
            <a:srgbClr val="FFFF99"/>
          </a:solidFill>
          <a:ln w="9525">
            <a:solidFill>
              <a:schemeClr val="tx1"/>
            </a:solidFill>
            <a:miter lim="800000"/>
            <a:headEnd/>
            <a:tailEnd/>
          </a:ln>
        </p:spPr>
        <p:txBody>
          <a:bodyPr wrap="none" anchor="ctr"/>
          <a:lstStyle/>
          <a:p>
            <a:pPr algn="ctr"/>
            <a:r>
              <a:rPr kumimoji="1" lang="en-US" altLang="zh-CN" sz="1400">
                <a:latin typeface="Times New Roman" pitchFamily="18" charset="0"/>
              </a:rPr>
              <a:t>LAST_ACK</a:t>
            </a:r>
          </a:p>
        </p:txBody>
      </p:sp>
      <p:sp>
        <p:nvSpPr>
          <p:cNvPr id="54289" name="Line 17"/>
          <p:cNvSpPr>
            <a:spLocks noChangeShapeType="1"/>
          </p:cNvSpPr>
          <p:nvPr/>
        </p:nvSpPr>
        <p:spPr bwMode="auto">
          <a:xfrm>
            <a:off x="3857625" y="488950"/>
            <a:ext cx="2071688" cy="18240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0" name="Line 18"/>
          <p:cNvSpPr>
            <a:spLocks noChangeShapeType="1"/>
          </p:cNvSpPr>
          <p:nvPr/>
        </p:nvSpPr>
        <p:spPr bwMode="auto">
          <a:xfrm flipH="1">
            <a:off x="3935413" y="2563813"/>
            <a:ext cx="1603375"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1" name="Line 19"/>
          <p:cNvSpPr>
            <a:spLocks noChangeShapeType="1"/>
          </p:cNvSpPr>
          <p:nvPr/>
        </p:nvSpPr>
        <p:spPr bwMode="auto">
          <a:xfrm flipH="1">
            <a:off x="1668463" y="4010025"/>
            <a:ext cx="1563687" cy="881063"/>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2" name="Line 20"/>
          <p:cNvSpPr>
            <a:spLocks noChangeShapeType="1"/>
          </p:cNvSpPr>
          <p:nvPr/>
        </p:nvSpPr>
        <p:spPr bwMode="auto">
          <a:xfrm flipH="1">
            <a:off x="1335088" y="5141913"/>
            <a:ext cx="0"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3" name="Line 21"/>
          <p:cNvSpPr>
            <a:spLocks noChangeShapeType="1"/>
          </p:cNvSpPr>
          <p:nvPr/>
        </p:nvSpPr>
        <p:spPr bwMode="auto">
          <a:xfrm>
            <a:off x="1900238" y="6462713"/>
            <a:ext cx="1179512"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4" name="Line 22"/>
          <p:cNvSpPr>
            <a:spLocks noChangeShapeType="1"/>
          </p:cNvSpPr>
          <p:nvPr/>
        </p:nvSpPr>
        <p:spPr bwMode="auto">
          <a:xfrm>
            <a:off x="3460750" y="498475"/>
            <a:ext cx="6350" cy="7366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3"/>
          <p:cNvSpPr>
            <a:spLocks noChangeShapeType="1"/>
          </p:cNvSpPr>
          <p:nvPr/>
        </p:nvSpPr>
        <p:spPr bwMode="auto">
          <a:xfrm flipH="1">
            <a:off x="1158875" y="1306513"/>
            <a:ext cx="2073275" cy="10064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4"/>
          <p:cNvSpPr>
            <a:spLocks noChangeShapeType="1"/>
          </p:cNvSpPr>
          <p:nvPr/>
        </p:nvSpPr>
        <p:spPr bwMode="auto">
          <a:xfrm>
            <a:off x="1589088" y="2563813"/>
            <a:ext cx="1720850" cy="1195387"/>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5"/>
          <p:cNvSpPr>
            <a:spLocks noChangeShapeType="1"/>
          </p:cNvSpPr>
          <p:nvPr/>
        </p:nvSpPr>
        <p:spPr bwMode="auto">
          <a:xfrm>
            <a:off x="6046788" y="4010025"/>
            <a:ext cx="0" cy="12573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Freeform 26"/>
          <p:cNvSpPr>
            <a:spLocks/>
          </p:cNvSpPr>
          <p:nvPr/>
        </p:nvSpPr>
        <p:spPr bwMode="auto">
          <a:xfrm>
            <a:off x="6484938" y="5386388"/>
            <a:ext cx="1111250" cy="6350"/>
          </a:xfrm>
          <a:custGeom>
            <a:avLst/>
            <a:gdLst>
              <a:gd name="T0" fmla="*/ 0 w 682"/>
              <a:gd name="T1" fmla="*/ 2147483647 h 5"/>
              <a:gd name="T2" fmla="*/ 2147483647 w 682"/>
              <a:gd name="T3" fmla="*/ 0 h 5"/>
              <a:gd name="T4" fmla="*/ 0 60000 65536"/>
              <a:gd name="T5" fmla="*/ 0 60000 65536"/>
              <a:gd name="T6" fmla="*/ 0 w 682"/>
              <a:gd name="T7" fmla="*/ 0 h 5"/>
              <a:gd name="T8" fmla="*/ 682 w 682"/>
              <a:gd name="T9" fmla="*/ 5 h 5"/>
            </a:gdLst>
            <a:ahLst/>
            <a:cxnLst>
              <a:cxn ang="T4">
                <a:pos x="T0" y="T1"/>
              </a:cxn>
              <a:cxn ang="T5">
                <a:pos x="T2" y="T3"/>
              </a:cxn>
            </a:cxnLst>
            <a:rect l="T6" t="T7" r="T8" b="T9"/>
            <a:pathLst>
              <a:path w="682" h="5">
                <a:moveTo>
                  <a:pt x="0" y="5"/>
                </a:moveTo>
                <a:lnTo>
                  <a:pt x="682" y="0"/>
                </a:lnTo>
              </a:path>
            </a:pathLst>
          </a:custGeom>
          <a:noFill/>
          <a:ln w="57150">
            <a:solidFill>
              <a:srgbClr val="333399"/>
            </a:solidFill>
            <a:prstDash val="sysDot"/>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299" name="Line 27"/>
          <p:cNvSpPr>
            <a:spLocks noChangeShapeType="1"/>
          </p:cNvSpPr>
          <p:nvPr/>
        </p:nvSpPr>
        <p:spPr bwMode="auto">
          <a:xfrm>
            <a:off x="1335088" y="2563813"/>
            <a:ext cx="0" cy="23272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8"/>
          <p:cNvSpPr>
            <a:spLocks noChangeShapeType="1"/>
          </p:cNvSpPr>
          <p:nvPr/>
        </p:nvSpPr>
        <p:spPr bwMode="auto">
          <a:xfrm>
            <a:off x="3622675" y="5141913"/>
            <a:ext cx="0"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9"/>
          <p:cNvSpPr>
            <a:spLocks noChangeShapeType="1"/>
          </p:cNvSpPr>
          <p:nvPr/>
        </p:nvSpPr>
        <p:spPr bwMode="auto">
          <a:xfrm rot="-5400000">
            <a:off x="2543969" y="4372769"/>
            <a:ext cx="1587" cy="12858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Freeform 30"/>
          <p:cNvSpPr>
            <a:spLocks/>
          </p:cNvSpPr>
          <p:nvPr/>
        </p:nvSpPr>
        <p:spPr bwMode="auto">
          <a:xfrm>
            <a:off x="6430963" y="2443163"/>
            <a:ext cx="1147762" cy="1587"/>
          </a:xfrm>
          <a:custGeom>
            <a:avLst/>
            <a:gdLst>
              <a:gd name="T0" fmla="*/ 0 w 704"/>
              <a:gd name="T1" fmla="*/ 2147483647 h 1"/>
              <a:gd name="T2" fmla="*/ 2147483647 w 704"/>
              <a:gd name="T3" fmla="*/ 0 h 1"/>
              <a:gd name="T4" fmla="*/ 0 60000 65536"/>
              <a:gd name="T5" fmla="*/ 0 60000 65536"/>
              <a:gd name="T6" fmla="*/ 0 w 704"/>
              <a:gd name="T7" fmla="*/ 0 h 1"/>
              <a:gd name="T8" fmla="*/ 704 w 704"/>
              <a:gd name="T9" fmla="*/ 1 h 1"/>
            </a:gdLst>
            <a:ahLst/>
            <a:cxnLst>
              <a:cxn ang="T4">
                <a:pos x="T0" y="T1"/>
              </a:cxn>
              <a:cxn ang="T5">
                <a:pos x="T2" y="T3"/>
              </a:cxn>
            </a:cxnLst>
            <a:rect l="T6" t="T7" r="T8" b="T9"/>
            <a:pathLst>
              <a:path w="704" h="1">
                <a:moveTo>
                  <a:pt x="0" y="1"/>
                </a:moveTo>
                <a:lnTo>
                  <a:pt x="704" y="0"/>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03" name="Line 31"/>
          <p:cNvSpPr>
            <a:spLocks noChangeShapeType="1"/>
          </p:cNvSpPr>
          <p:nvPr/>
        </p:nvSpPr>
        <p:spPr bwMode="auto">
          <a:xfrm rot="5400000" flipH="1">
            <a:off x="3681413" y="652463"/>
            <a:ext cx="0" cy="35750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2"/>
          <p:cNvSpPr>
            <a:spLocks noChangeShapeType="1"/>
          </p:cNvSpPr>
          <p:nvPr/>
        </p:nvSpPr>
        <p:spPr bwMode="auto">
          <a:xfrm rot="-5400000">
            <a:off x="1882775" y="958850"/>
            <a:ext cx="876300" cy="18224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3"/>
          <p:cNvSpPr>
            <a:spLocks noChangeShapeType="1"/>
          </p:cNvSpPr>
          <p:nvPr/>
        </p:nvSpPr>
        <p:spPr bwMode="auto">
          <a:xfrm>
            <a:off x="1668463" y="5141913"/>
            <a:ext cx="1563687"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Freeform 34"/>
          <p:cNvSpPr>
            <a:spLocks/>
          </p:cNvSpPr>
          <p:nvPr/>
        </p:nvSpPr>
        <p:spPr bwMode="auto">
          <a:xfrm>
            <a:off x="4013200" y="1368425"/>
            <a:ext cx="1538288" cy="933450"/>
          </a:xfrm>
          <a:custGeom>
            <a:avLst/>
            <a:gdLst>
              <a:gd name="T0" fmla="*/ 0 w 944"/>
              <a:gd name="T1" fmla="*/ 0 h 712"/>
              <a:gd name="T2" fmla="*/ 2147483647 w 944"/>
              <a:gd name="T3" fmla="*/ 2147483647 h 712"/>
              <a:gd name="T4" fmla="*/ 0 60000 65536"/>
              <a:gd name="T5" fmla="*/ 0 60000 65536"/>
              <a:gd name="T6" fmla="*/ 0 w 944"/>
              <a:gd name="T7" fmla="*/ 0 h 712"/>
              <a:gd name="T8" fmla="*/ 944 w 944"/>
              <a:gd name="T9" fmla="*/ 712 h 712"/>
            </a:gdLst>
            <a:ahLst/>
            <a:cxnLst>
              <a:cxn ang="T4">
                <a:pos x="T0" y="T1"/>
              </a:cxn>
              <a:cxn ang="T5">
                <a:pos x="T2" y="T3"/>
              </a:cxn>
            </a:cxnLst>
            <a:rect l="T6" t="T7" r="T8" b="T9"/>
            <a:pathLst>
              <a:path w="944" h="712">
                <a:moveTo>
                  <a:pt x="0" y="0"/>
                </a:moveTo>
                <a:lnTo>
                  <a:pt x="944" y="712"/>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307" name="Text Box 35"/>
          <p:cNvSpPr txBox="1">
            <a:spLocks noChangeArrowheads="1"/>
          </p:cNvSpPr>
          <p:nvPr/>
        </p:nvSpPr>
        <p:spPr bwMode="auto">
          <a:xfrm>
            <a:off x="5518150" y="255428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主动打开</a:t>
            </a:r>
          </a:p>
        </p:txBody>
      </p:sp>
      <p:sp>
        <p:nvSpPr>
          <p:cNvPr id="54308" name="Text Box 36"/>
          <p:cNvSpPr txBox="1">
            <a:spLocks noChangeArrowheads="1"/>
          </p:cNvSpPr>
          <p:nvPr/>
        </p:nvSpPr>
        <p:spPr bwMode="auto">
          <a:xfrm>
            <a:off x="3194050" y="1495425"/>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被动打开</a:t>
            </a:r>
          </a:p>
        </p:txBody>
      </p:sp>
      <p:sp>
        <p:nvSpPr>
          <p:cNvPr id="54309" name="Text Box 37"/>
          <p:cNvSpPr txBox="1">
            <a:spLocks noChangeArrowheads="1"/>
          </p:cNvSpPr>
          <p:nvPr/>
        </p:nvSpPr>
        <p:spPr bwMode="auto">
          <a:xfrm>
            <a:off x="5421313" y="335915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被动关闭</a:t>
            </a:r>
          </a:p>
        </p:txBody>
      </p:sp>
      <p:sp>
        <p:nvSpPr>
          <p:cNvPr id="54310" name="Text Box 38"/>
          <p:cNvSpPr txBox="1">
            <a:spLocks noChangeArrowheads="1"/>
          </p:cNvSpPr>
          <p:nvPr/>
        </p:nvSpPr>
        <p:spPr bwMode="auto">
          <a:xfrm>
            <a:off x="3095625" y="426085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主动关闭</a:t>
            </a:r>
          </a:p>
        </p:txBody>
      </p:sp>
      <p:sp>
        <p:nvSpPr>
          <p:cNvPr id="54311" name="Text Box 39"/>
          <p:cNvSpPr txBox="1">
            <a:spLocks noChangeArrowheads="1"/>
          </p:cNvSpPr>
          <p:nvPr/>
        </p:nvSpPr>
        <p:spPr bwMode="auto">
          <a:xfrm>
            <a:off x="3378200" y="-26988"/>
            <a:ext cx="5397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起点</a:t>
            </a:r>
          </a:p>
        </p:txBody>
      </p:sp>
      <p:sp>
        <p:nvSpPr>
          <p:cNvPr id="54312" name="Text Box 40"/>
          <p:cNvSpPr txBox="1">
            <a:spLocks noChangeArrowheads="1"/>
          </p:cNvSpPr>
          <p:nvPr/>
        </p:nvSpPr>
        <p:spPr bwMode="auto">
          <a:xfrm>
            <a:off x="2525713" y="5921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被动打开</a:t>
            </a:r>
          </a:p>
        </p:txBody>
      </p:sp>
      <p:sp>
        <p:nvSpPr>
          <p:cNvPr id="54313" name="Text Box 41"/>
          <p:cNvSpPr txBox="1">
            <a:spLocks noChangeArrowheads="1"/>
          </p:cNvSpPr>
          <p:nvPr/>
        </p:nvSpPr>
        <p:spPr bwMode="auto">
          <a:xfrm>
            <a:off x="4556125" y="717550"/>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主动打开</a:t>
            </a:r>
          </a:p>
          <a:p>
            <a:pPr eaLnBrk="1" hangingPunct="1"/>
            <a:r>
              <a:rPr kumimoji="1" lang="zh-CN" altLang="en-US" sz="1400">
                <a:latin typeface="Times New Roman" pitchFamily="18" charset="0"/>
              </a:rPr>
              <a:t>  发送 </a:t>
            </a:r>
            <a:r>
              <a:rPr kumimoji="1" lang="en-US" altLang="zh-CN" sz="1400">
                <a:latin typeface="Times New Roman" pitchFamily="18" charset="0"/>
              </a:rPr>
              <a:t>SYN</a:t>
            </a:r>
          </a:p>
        </p:txBody>
      </p:sp>
      <p:sp>
        <p:nvSpPr>
          <p:cNvPr id="54314" name="Text Box 42"/>
          <p:cNvSpPr txBox="1">
            <a:spLocks noChangeArrowheads="1"/>
          </p:cNvSpPr>
          <p:nvPr/>
        </p:nvSpPr>
        <p:spPr bwMode="auto">
          <a:xfrm>
            <a:off x="3232150" y="243840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同时打开</a:t>
            </a:r>
          </a:p>
        </p:txBody>
      </p:sp>
      <p:sp>
        <p:nvSpPr>
          <p:cNvPr id="54315" name="Text Box 43"/>
          <p:cNvSpPr txBox="1">
            <a:spLocks noChangeArrowheads="1"/>
          </p:cNvSpPr>
          <p:nvPr/>
        </p:nvSpPr>
        <p:spPr bwMode="auto">
          <a:xfrm>
            <a:off x="2517775" y="2200275"/>
            <a:ext cx="2338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SYN</a:t>
            </a:r>
            <a:r>
              <a:rPr kumimoji="1" lang="zh-CN" altLang="en-US" sz="1400">
                <a:latin typeface="Times New Roman" pitchFamily="18" charset="0"/>
              </a:rPr>
              <a:t>，发送 </a:t>
            </a:r>
            <a:r>
              <a:rPr kumimoji="1" lang="en-US" altLang="zh-CN" sz="1400">
                <a:latin typeface="Times New Roman" pitchFamily="18" charset="0"/>
              </a:rPr>
              <a:t>SYN, ACK</a:t>
            </a:r>
          </a:p>
        </p:txBody>
      </p:sp>
      <p:sp>
        <p:nvSpPr>
          <p:cNvPr id="54316" name="Text Box 44"/>
          <p:cNvSpPr txBox="1">
            <a:spLocks noChangeArrowheads="1"/>
          </p:cNvSpPr>
          <p:nvPr/>
        </p:nvSpPr>
        <p:spPr bwMode="auto">
          <a:xfrm>
            <a:off x="2032000" y="267017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17" name="Text Box 45"/>
          <p:cNvSpPr txBox="1">
            <a:spLocks noChangeArrowheads="1"/>
          </p:cNvSpPr>
          <p:nvPr/>
        </p:nvSpPr>
        <p:spPr bwMode="auto">
          <a:xfrm>
            <a:off x="3116263" y="3338513"/>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数据传送</a:t>
            </a:r>
          </a:p>
          <a:p>
            <a:pPr eaLnBrk="1" hangingPunct="1"/>
            <a:r>
              <a:rPr kumimoji="1" lang="zh-CN" altLang="en-US" sz="1400">
                <a:latin typeface="Times New Roman" pitchFamily="18" charset="0"/>
              </a:rPr>
              <a:t>    阶段</a:t>
            </a:r>
          </a:p>
        </p:txBody>
      </p:sp>
      <p:sp>
        <p:nvSpPr>
          <p:cNvPr id="54318" name="Text Box 46"/>
          <p:cNvSpPr txBox="1">
            <a:spLocks noChangeArrowheads="1"/>
          </p:cNvSpPr>
          <p:nvPr/>
        </p:nvSpPr>
        <p:spPr bwMode="auto">
          <a:xfrm>
            <a:off x="5164138" y="4314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19" name="Text Box 47"/>
          <p:cNvSpPr txBox="1">
            <a:spLocks noChangeArrowheads="1"/>
          </p:cNvSpPr>
          <p:nvPr/>
        </p:nvSpPr>
        <p:spPr bwMode="auto">
          <a:xfrm>
            <a:off x="1712913" y="3933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20" name="Text Box 48"/>
          <p:cNvSpPr txBox="1">
            <a:spLocks noChangeArrowheads="1"/>
          </p:cNvSpPr>
          <p:nvPr/>
        </p:nvSpPr>
        <p:spPr bwMode="auto">
          <a:xfrm>
            <a:off x="1290638" y="3429000"/>
            <a:ext cx="86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发送 </a:t>
            </a:r>
            <a:r>
              <a:rPr kumimoji="1" lang="en-US" altLang="zh-CN" sz="1400">
                <a:latin typeface="Times New Roman" pitchFamily="18" charset="0"/>
              </a:rPr>
              <a:t>FIN</a:t>
            </a:r>
          </a:p>
        </p:txBody>
      </p:sp>
      <p:sp>
        <p:nvSpPr>
          <p:cNvPr id="54321" name="Text Box 49"/>
          <p:cNvSpPr txBox="1">
            <a:spLocks noChangeArrowheads="1"/>
          </p:cNvSpPr>
          <p:nvPr/>
        </p:nvSpPr>
        <p:spPr bwMode="auto">
          <a:xfrm>
            <a:off x="2292350" y="1787525"/>
            <a:ext cx="909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RST</a:t>
            </a:r>
          </a:p>
        </p:txBody>
      </p:sp>
      <p:sp>
        <p:nvSpPr>
          <p:cNvPr id="54322" name="Text Box 50"/>
          <p:cNvSpPr txBox="1">
            <a:spLocks noChangeArrowheads="1"/>
          </p:cNvSpPr>
          <p:nvPr/>
        </p:nvSpPr>
        <p:spPr bwMode="auto">
          <a:xfrm>
            <a:off x="1074738" y="1243013"/>
            <a:ext cx="14049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收到 </a:t>
            </a:r>
            <a:r>
              <a:rPr kumimoji="1" lang="en-US" altLang="zh-CN" sz="1400">
                <a:latin typeface="Times New Roman" pitchFamily="18" charset="0"/>
              </a:rPr>
              <a:t>SYN</a:t>
            </a:r>
          </a:p>
          <a:p>
            <a:pPr eaLnBrk="1" hangingPunct="1"/>
            <a:r>
              <a:rPr kumimoji="1" lang="zh-CN" altLang="en-US" sz="1400">
                <a:latin typeface="Times New Roman" pitchFamily="18" charset="0"/>
              </a:rPr>
              <a:t>发送 </a:t>
            </a:r>
            <a:r>
              <a:rPr kumimoji="1" lang="en-US" altLang="zh-CN" sz="1400">
                <a:latin typeface="Times New Roman" pitchFamily="18" charset="0"/>
              </a:rPr>
              <a:t>SYN, ACK</a:t>
            </a:r>
          </a:p>
        </p:txBody>
      </p:sp>
      <p:sp>
        <p:nvSpPr>
          <p:cNvPr id="54323" name="Text Box 51"/>
          <p:cNvSpPr txBox="1">
            <a:spLocks noChangeArrowheads="1"/>
          </p:cNvSpPr>
          <p:nvPr/>
        </p:nvSpPr>
        <p:spPr bwMode="auto">
          <a:xfrm>
            <a:off x="6567488" y="1916113"/>
            <a:ext cx="717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关闭</a:t>
            </a:r>
          </a:p>
          <a:p>
            <a:pPr eaLnBrk="1" hangingPunct="1"/>
            <a:r>
              <a:rPr kumimoji="1" lang="zh-CN" altLang="en-US" sz="1400">
                <a:latin typeface="Times New Roman" pitchFamily="18" charset="0"/>
              </a:rPr>
              <a:t>或超时</a:t>
            </a:r>
          </a:p>
        </p:txBody>
      </p:sp>
      <p:sp>
        <p:nvSpPr>
          <p:cNvPr id="54324" name="Text Box 52"/>
          <p:cNvSpPr txBox="1">
            <a:spLocks noChangeArrowheads="1"/>
          </p:cNvSpPr>
          <p:nvPr/>
        </p:nvSpPr>
        <p:spPr bwMode="auto">
          <a:xfrm>
            <a:off x="6591300" y="501332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5" name="Text Box 53"/>
          <p:cNvSpPr txBox="1">
            <a:spLocks noChangeArrowheads="1"/>
          </p:cNvSpPr>
          <p:nvPr/>
        </p:nvSpPr>
        <p:spPr bwMode="auto">
          <a:xfrm>
            <a:off x="4833938" y="2846388"/>
            <a:ext cx="1627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1400">
                <a:latin typeface="Times New Roman" pitchFamily="18" charset="0"/>
              </a:rPr>
              <a:t>     </a:t>
            </a:r>
            <a:r>
              <a:rPr kumimoji="1" lang="zh-CN" altLang="en-US" sz="1400">
                <a:latin typeface="Times New Roman" pitchFamily="18" charset="0"/>
              </a:rPr>
              <a:t>收到 </a:t>
            </a:r>
            <a:r>
              <a:rPr kumimoji="1" lang="en-US" altLang="zh-CN" sz="1400">
                <a:latin typeface="Times New Roman" pitchFamily="18" charset="0"/>
              </a:rPr>
              <a:t>SYN, ACK</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26" name="Text Box 54"/>
          <p:cNvSpPr txBox="1">
            <a:spLocks noChangeArrowheads="1"/>
          </p:cNvSpPr>
          <p:nvPr/>
        </p:nvSpPr>
        <p:spPr bwMode="auto">
          <a:xfrm>
            <a:off x="3592513" y="5549900"/>
            <a:ext cx="9604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7" name="Text Box 55"/>
          <p:cNvSpPr txBox="1">
            <a:spLocks noChangeArrowheads="1"/>
          </p:cNvSpPr>
          <p:nvPr/>
        </p:nvSpPr>
        <p:spPr bwMode="auto">
          <a:xfrm>
            <a:off x="1308100" y="5624513"/>
            <a:ext cx="9604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ACK</a:t>
            </a:r>
          </a:p>
        </p:txBody>
      </p:sp>
      <p:sp>
        <p:nvSpPr>
          <p:cNvPr id="54328" name="Text Box 56"/>
          <p:cNvSpPr txBox="1">
            <a:spLocks noChangeArrowheads="1"/>
          </p:cNvSpPr>
          <p:nvPr/>
        </p:nvSpPr>
        <p:spPr bwMode="auto">
          <a:xfrm>
            <a:off x="1911350" y="5949950"/>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29" name="Text Box 57"/>
          <p:cNvSpPr txBox="1">
            <a:spLocks noChangeArrowheads="1"/>
          </p:cNvSpPr>
          <p:nvPr/>
        </p:nvSpPr>
        <p:spPr bwMode="auto">
          <a:xfrm>
            <a:off x="2084388" y="5310188"/>
            <a:ext cx="133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 ACK</a:t>
            </a:r>
          </a:p>
          <a:p>
            <a:pPr eaLnBrk="1" hangingPunct="1"/>
            <a:r>
              <a:rPr kumimoji="1" lang="en-US" altLang="zh-CN" sz="1400">
                <a:latin typeface="Times New Roman" pitchFamily="18" charset="0"/>
              </a:rPr>
              <a:t>     </a:t>
            </a:r>
            <a:r>
              <a:rPr kumimoji="1" lang="zh-CN" altLang="en-US" sz="1400">
                <a:latin typeface="Times New Roman" pitchFamily="18" charset="0"/>
              </a:rPr>
              <a:t>发送 </a:t>
            </a:r>
            <a:r>
              <a:rPr kumimoji="1" lang="en-US" altLang="zh-CN" sz="1400">
                <a:latin typeface="Times New Roman" pitchFamily="18" charset="0"/>
              </a:rPr>
              <a:t>ACK</a:t>
            </a:r>
          </a:p>
        </p:txBody>
      </p:sp>
      <p:sp>
        <p:nvSpPr>
          <p:cNvPr id="54330" name="Text Box 58"/>
          <p:cNvSpPr txBox="1">
            <a:spLocks noChangeArrowheads="1"/>
          </p:cNvSpPr>
          <p:nvPr/>
        </p:nvSpPr>
        <p:spPr bwMode="auto">
          <a:xfrm>
            <a:off x="2135188" y="4581525"/>
            <a:ext cx="9604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31" name="Text Box 59"/>
          <p:cNvSpPr txBox="1">
            <a:spLocks noChangeArrowheads="1"/>
          </p:cNvSpPr>
          <p:nvPr/>
        </p:nvSpPr>
        <p:spPr bwMode="auto">
          <a:xfrm>
            <a:off x="3162300" y="46307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同时关闭</a:t>
            </a:r>
          </a:p>
        </p:txBody>
      </p:sp>
      <p:sp>
        <p:nvSpPr>
          <p:cNvPr id="54332" name="Text Box 60"/>
          <p:cNvSpPr txBox="1">
            <a:spLocks noChangeArrowheads="1"/>
          </p:cNvSpPr>
          <p:nvPr/>
        </p:nvSpPr>
        <p:spPr bwMode="auto">
          <a:xfrm>
            <a:off x="4248150" y="3357563"/>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收到 </a:t>
            </a:r>
            <a:r>
              <a:rPr kumimoji="1" lang="en-US" altLang="zh-CN" sz="1400">
                <a:latin typeface="Times New Roman" pitchFamily="18" charset="0"/>
              </a:rPr>
              <a:t>FIN</a:t>
            </a:r>
          </a:p>
          <a:p>
            <a:pPr eaLnBrk="1" hangingPunct="1"/>
            <a:r>
              <a:rPr kumimoji="1" lang="zh-CN" altLang="en-US" sz="1400">
                <a:latin typeface="Times New Roman" pitchFamily="18" charset="0"/>
              </a:rPr>
              <a:t>发送 </a:t>
            </a:r>
            <a:r>
              <a:rPr kumimoji="1" lang="en-US" altLang="zh-CN" sz="1400">
                <a:latin typeface="Times New Roman" pitchFamily="18" charset="0"/>
              </a:rPr>
              <a:t>ACK</a:t>
            </a:r>
          </a:p>
        </p:txBody>
      </p:sp>
      <p:sp>
        <p:nvSpPr>
          <p:cNvPr id="54333" name="Text Box 61"/>
          <p:cNvSpPr txBox="1">
            <a:spLocks noChangeArrowheads="1"/>
          </p:cNvSpPr>
          <p:nvPr/>
        </p:nvSpPr>
        <p:spPr bwMode="auto">
          <a:xfrm>
            <a:off x="3857625" y="1808163"/>
            <a:ext cx="939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发送 </a:t>
            </a:r>
            <a:r>
              <a:rPr kumimoji="1" lang="en-US" altLang="zh-CN" sz="1400">
                <a:latin typeface="Times New Roman" pitchFamily="18" charset="0"/>
              </a:rPr>
              <a:t>SYN</a:t>
            </a:r>
          </a:p>
        </p:txBody>
      </p:sp>
      <p:sp>
        <p:nvSpPr>
          <p:cNvPr id="54334" name="Text Box 62"/>
          <p:cNvSpPr txBox="1">
            <a:spLocks noChangeArrowheads="1"/>
          </p:cNvSpPr>
          <p:nvPr/>
        </p:nvSpPr>
        <p:spPr bwMode="auto">
          <a:xfrm>
            <a:off x="2525713" y="6551613"/>
            <a:ext cx="2317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定时经过两倍报文段寿命后</a:t>
            </a:r>
          </a:p>
        </p:txBody>
      </p:sp>
      <p:sp>
        <p:nvSpPr>
          <p:cNvPr id="54335" name="Line 63"/>
          <p:cNvSpPr>
            <a:spLocks noChangeShapeType="1"/>
          </p:cNvSpPr>
          <p:nvPr/>
        </p:nvSpPr>
        <p:spPr bwMode="auto">
          <a:xfrm flipV="1">
            <a:off x="3700463" y="488950"/>
            <a:ext cx="0" cy="7588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Text Box 64"/>
          <p:cNvSpPr txBox="1">
            <a:spLocks noChangeArrowheads="1"/>
          </p:cNvSpPr>
          <p:nvPr/>
        </p:nvSpPr>
        <p:spPr bwMode="auto">
          <a:xfrm>
            <a:off x="3687763" y="846138"/>
            <a:ext cx="539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1400">
                <a:latin typeface="Times New Roman" pitchFamily="18" charset="0"/>
              </a:rPr>
              <a:t>关闭</a:t>
            </a:r>
          </a:p>
        </p:txBody>
      </p:sp>
      <p:sp>
        <p:nvSpPr>
          <p:cNvPr id="54337" name="Freeform 65"/>
          <p:cNvSpPr>
            <a:spLocks/>
          </p:cNvSpPr>
          <p:nvPr/>
        </p:nvSpPr>
        <p:spPr bwMode="auto">
          <a:xfrm>
            <a:off x="4013200" y="363538"/>
            <a:ext cx="3578225" cy="6094412"/>
          </a:xfrm>
          <a:custGeom>
            <a:avLst/>
            <a:gdLst>
              <a:gd name="T0" fmla="*/ 2147483647 w 2196"/>
              <a:gd name="T1" fmla="*/ 2147483647 h 4653"/>
              <a:gd name="T2" fmla="*/ 2147483647 w 2196"/>
              <a:gd name="T3" fmla="*/ 2147483647 h 4653"/>
              <a:gd name="T4" fmla="*/ 2147483647 w 2196"/>
              <a:gd name="T5" fmla="*/ 2147483647 h 4653"/>
              <a:gd name="T6" fmla="*/ 2147483647 w 2196"/>
              <a:gd name="T7" fmla="*/ 2147483647 h 4653"/>
              <a:gd name="T8" fmla="*/ 2147483647 w 2196"/>
              <a:gd name="T9" fmla="*/ 2147483647 h 4653"/>
              <a:gd name="T10" fmla="*/ 2147483647 w 2196"/>
              <a:gd name="T11" fmla="*/ 2147483647 h 4653"/>
              <a:gd name="T12" fmla="*/ 2147483647 w 2196"/>
              <a:gd name="T13" fmla="*/ 2147483647 h 4653"/>
              <a:gd name="T14" fmla="*/ 2147483647 w 2196"/>
              <a:gd name="T15" fmla="*/ 2147483647 h 4653"/>
              <a:gd name="T16" fmla="*/ 2147483647 w 2196"/>
              <a:gd name="T17" fmla="*/ 2147483647 h 4653"/>
              <a:gd name="T18" fmla="*/ 2147483647 w 2196"/>
              <a:gd name="T19" fmla="*/ 2147483647 h 4653"/>
              <a:gd name="T20" fmla="*/ 2147483647 w 2196"/>
              <a:gd name="T21" fmla="*/ 2147483647 h 4653"/>
              <a:gd name="T22" fmla="*/ 2147483647 w 2196"/>
              <a:gd name="T23" fmla="*/ 2147483647 h 4653"/>
              <a:gd name="T24" fmla="*/ 2147483647 w 2196"/>
              <a:gd name="T25" fmla="*/ 2147483647 h 4653"/>
              <a:gd name="T26" fmla="*/ 2147483647 w 2196"/>
              <a:gd name="T27" fmla="*/ 0 h 4653"/>
              <a:gd name="T28" fmla="*/ 2147483647 w 2196"/>
              <a:gd name="T29" fmla="*/ 0 h 4653"/>
              <a:gd name="T30" fmla="*/ 0 w 2196"/>
              <a:gd name="T31" fmla="*/ 0 h 46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6"/>
              <a:gd name="T49" fmla="*/ 0 h 4653"/>
              <a:gd name="T50" fmla="*/ 2196 w 2196"/>
              <a:gd name="T51" fmla="*/ 4653 h 46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6" h="4653">
                <a:moveTo>
                  <a:pt x="103" y="4653"/>
                </a:moveTo>
                <a:lnTo>
                  <a:pt x="1518" y="4650"/>
                </a:lnTo>
                <a:lnTo>
                  <a:pt x="1926" y="4650"/>
                </a:lnTo>
                <a:lnTo>
                  <a:pt x="2004" y="4620"/>
                </a:lnTo>
                <a:lnTo>
                  <a:pt x="2082" y="4584"/>
                </a:lnTo>
                <a:lnTo>
                  <a:pt x="2148" y="4500"/>
                </a:lnTo>
                <a:lnTo>
                  <a:pt x="2190" y="4386"/>
                </a:lnTo>
                <a:lnTo>
                  <a:pt x="2195" y="4300"/>
                </a:lnTo>
                <a:lnTo>
                  <a:pt x="2196" y="336"/>
                </a:lnTo>
                <a:lnTo>
                  <a:pt x="2184" y="210"/>
                </a:lnTo>
                <a:lnTo>
                  <a:pt x="2154" y="126"/>
                </a:lnTo>
                <a:lnTo>
                  <a:pt x="2070" y="54"/>
                </a:lnTo>
                <a:lnTo>
                  <a:pt x="1950" y="6"/>
                </a:lnTo>
                <a:lnTo>
                  <a:pt x="1806" y="0"/>
                </a:lnTo>
                <a:lnTo>
                  <a:pt x="256" y="0"/>
                </a:lnTo>
                <a:lnTo>
                  <a:pt x="0" y="0"/>
                </a:lnTo>
              </a:path>
            </a:pathLst>
          </a:custGeom>
          <a:noFill/>
          <a:ln w="5715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323850" y="1700213"/>
            <a:ext cx="8320088" cy="4849812"/>
          </a:xfrm>
          <a:prstGeom prst="rect">
            <a:avLst/>
          </a:prstGeom>
          <a:noFill/>
          <a:ln w="9525">
            <a:noFill/>
            <a:miter lim="800000"/>
            <a:headEnd/>
            <a:tailEnd/>
          </a:ln>
        </p:spPr>
        <p:txBody>
          <a:bodyPr>
            <a:spAutoFit/>
          </a:bodyPr>
          <a:lstStyle/>
          <a:p>
            <a:pPr marL="0" lvl="2" eaLnBrk="0" hangingPunct="0">
              <a:spcBef>
                <a:spcPts val="500"/>
              </a:spcBef>
              <a:spcAft>
                <a:spcPts val="500"/>
              </a:spcAft>
              <a:buClr>
                <a:schemeClr val="accent6"/>
              </a:buClr>
              <a:buFont typeface="Wingdings" pitchFamily="2" charset="2"/>
              <a:buChar char="p"/>
              <a:defRPr/>
            </a:pPr>
            <a:r>
              <a:rPr lang="en-US" altLang="zh-CN" sz="2000" dirty="0"/>
              <a:t>Divide outgoing messages into segments</a:t>
            </a:r>
          </a:p>
          <a:p>
            <a:pPr marL="0" lvl="2" eaLnBrk="0" hangingPunct="0">
              <a:spcBef>
                <a:spcPts val="500"/>
              </a:spcBef>
              <a:spcAft>
                <a:spcPts val="500"/>
              </a:spcAft>
              <a:buClr>
                <a:schemeClr val="accent6"/>
              </a:buClr>
              <a:buFont typeface="Wingdings" pitchFamily="2" charset="2"/>
              <a:buChar char="p"/>
              <a:defRPr/>
            </a:pPr>
            <a:r>
              <a:rPr lang="en-US" altLang="zh-CN" sz="2000" dirty="0"/>
              <a:t>Reassemble messages at the destination station </a:t>
            </a:r>
            <a:endParaRPr lang="en-US" altLang="zh-CN" sz="2000" i="1" dirty="0"/>
          </a:p>
          <a:p>
            <a:pPr eaLnBrk="0" hangingPunct="0">
              <a:spcBef>
                <a:spcPts val="500"/>
              </a:spcBef>
              <a:spcAft>
                <a:spcPts val="500"/>
              </a:spcAft>
              <a:buFont typeface="Wingdings" pitchFamily="2" charset="2"/>
              <a:buChar char="n"/>
              <a:defRPr/>
            </a:pPr>
            <a:r>
              <a:rPr lang="en-US" altLang="zh-CN" sz="2000" i="1" dirty="0">
                <a:solidFill>
                  <a:srgbClr val="006600"/>
                </a:solidFill>
              </a:rPr>
              <a:t>TCP</a:t>
            </a:r>
            <a:r>
              <a:rPr lang="en-US" altLang="zh-CN" sz="2000" dirty="0">
                <a:solidFill>
                  <a:srgbClr val="006600"/>
                </a:solidFill>
              </a:rPr>
              <a:t> : </a:t>
            </a:r>
            <a:r>
              <a:rPr lang="en-US" altLang="zh-CN" sz="2000" u="sng" dirty="0">
                <a:solidFill>
                  <a:srgbClr val="006600"/>
                </a:solidFill>
              </a:rPr>
              <a:t>reliable</a:t>
            </a:r>
          </a:p>
          <a:p>
            <a:pPr lvl="1" eaLnBrk="0" hangingPunct="0">
              <a:buFont typeface="Symbol" pitchFamily="18" charset="2"/>
              <a:buChar char="·"/>
              <a:defRPr/>
            </a:pPr>
            <a:r>
              <a:rPr lang="en-US" altLang="zh-CN" sz="2000" u="sng" dirty="0">
                <a:solidFill>
                  <a:srgbClr val="006600"/>
                </a:solidFill>
              </a:rPr>
              <a:t>Connection -oriented</a:t>
            </a:r>
            <a:endParaRPr lang="en-US" altLang="zh-CN" sz="2000" dirty="0">
              <a:solidFill>
                <a:srgbClr val="006600"/>
              </a:solidFill>
            </a:endParaRPr>
          </a:p>
          <a:p>
            <a:pPr lvl="1" eaLnBrk="0" hangingPunct="0">
              <a:buClr>
                <a:srgbClr val="006600"/>
              </a:buClr>
              <a:buFont typeface="Symbol" pitchFamily="18" charset="2"/>
              <a:buChar char="·"/>
              <a:defRPr/>
            </a:pPr>
            <a:r>
              <a:rPr lang="en-US" altLang="zh-CN" sz="2000" dirty="0">
                <a:solidFill>
                  <a:srgbClr val="006600"/>
                </a:solidFill>
              </a:rPr>
              <a:t>Software checking for segment</a:t>
            </a:r>
          </a:p>
          <a:p>
            <a:pPr lvl="1" eaLnBrk="0" hangingPunct="0">
              <a:buFont typeface="Symbol" pitchFamily="18" charset="2"/>
              <a:buChar char="·"/>
              <a:defRPr/>
            </a:pPr>
            <a:r>
              <a:rPr lang="en-US" altLang="zh-CN" sz="2000" u="sng" dirty="0">
                <a:solidFill>
                  <a:srgbClr val="006600"/>
                </a:solidFill>
              </a:rPr>
              <a:t>Re-send anything lost or error</a:t>
            </a:r>
          </a:p>
          <a:p>
            <a:pPr lvl="1" eaLnBrk="0" hangingPunct="0">
              <a:buFont typeface="Symbol" pitchFamily="18" charset="2"/>
              <a:buChar char="·"/>
              <a:defRPr/>
            </a:pPr>
            <a:r>
              <a:rPr lang="en-US" altLang="zh-CN" sz="2000" u="sng" dirty="0">
                <a:solidFill>
                  <a:srgbClr val="006600"/>
                </a:solidFill>
              </a:rPr>
              <a:t>Uses acknowledgments</a:t>
            </a:r>
          </a:p>
          <a:p>
            <a:pPr lvl="1" eaLnBrk="0" hangingPunct="0">
              <a:buFont typeface="Symbol" pitchFamily="18" charset="2"/>
              <a:buChar char="·"/>
              <a:defRPr/>
            </a:pPr>
            <a:r>
              <a:rPr lang="en-US" altLang="zh-CN" sz="2000" u="sng" dirty="0">
                <a:solidFill>
                  <a:srgbClr val="006600"/>
                </a:solidFill>
              </a:rPr>
              <a:t>Provides flow control</a:t>
            </a:r>
          </a:p>
          <a:p>
            <a:pPr eaLnBrk="0" hangingPunct="0">
              <a:spcBef>
                <a:spcPts val="500"/>
              </a:spcBef>
              <a:spcAft>
                <a:spcPts val="500"/>
              </a:spcAft>
              <a:buFont typeface="Wingdings" pitchFamily="2" charset="2"/>
              <a:buChar char="n"/>
              <a:defRPr/>
            </a:pPr>
            <a:r>
              <a:rPr lang="en-US" altLang="zh-CN" sz="2000" i="1" dirty="0">
                <a:solidFill>
                  <a:srgbClr val="0070C0"/>
                </a:solidFill>
              </a:rPr>
              <a:t>UDP:</a:t>
            </a:r>
            <a:r>
              <a:rPr lang="en-US" altLang="zh-CN" sz="2000" dirty="0">
                <a:solidFill>
                  <a:srgbClr val="0070C0"/>
                </a:solidFill>
              </a:rPr>
              <a:t> </a:t>
            </a:r>
            <a:r>
              <a:rPr lang="en-US" altLang="zh-CN" sz="2000" u="sng" dirty="0">
                <a:solidFill>
                  <a:srgbClr val="0070C0"/>
                </a:solidFill>
              </a:rPr>
              <a:t>unreliable</a:t>
            </a:r>
          </a:p>
          <a:p>
            <a:pPr lvl="1" eaLnBrk="0" hangingPunct="0">
              <a:buFont typeface="Symbol" pitchFamily="18" charset="2"/>
              <a:buChar char="·"/>
              <a:defRPr/>
            </a:pPr>
            <a:r>
              <a:rPr lang="en-US" altLang="zh-CN" sz="2000" dirty="0">
                <a:solidFill>
                  <a:srgbClr val="0070C0"/>
                </a:solidFill>
              </a:rPr>
              <a:t> </a:t>
            </a:r>
            <a:r>
              <a:rPr lang="en-US" altLang="zh-CN" sz="2000" u="sng" dirty="0">
                <a:solidFill>
                  <a:srgbClr val="0070C0"/>
                </a:solidFill>
              </a:rPr>
              <a:t>connectionless</a:t>
            </a:r>
            <a:r>
              <a:rPr lang="en-US" altLang="zh-CN" sz="2000" dirty="0">
                <a:solidFill>
                  <a:srgbClr val="0070C0"/>
                </a:solidFill>
              </a:rPr>
              <a:t> </a:t>
            </a:r>
          </a:p>
          <a:p>
            <a:pPr lvl="1" eaLnBrk="0" hangingPunct="0">
              <a:buFont typeface="Symbol" pitchFamily="18" charset="2"/>
              <a:buChar char="·"/>
              <a:defRPr/>
            </a:pPr>
            <a:r>
              <a:rPr lang="en-US" altLang="zh-CN" sz="2000" dirty="0">
                <a:solidFill>
                  <a:srgbClr val="0070C0"/>
                </a:solidFill>
              </a:rPr>
              <a:t> provides no software checking for segment</a:t>
            </a:r>
          </a:p>
          <a:p>
            <a:pPr lvl="1" eaLnBrk="0" hangingPunct="0">
              <a:buFont typeface="Symbol" pitchFamily="18" charset="2"/>
              <a:buChar char="·"/>
              <a:defRPr/>
            </a:pPr>
            <a:r>
              <a:rPr lang="en-US" altLang="zh-CN" sz="2000" dirty="0">
                <a:solidFill>
                  <a:srgbClr val="0070C0"/>
                </a:solidFill>
              </a:rPr>
              <a:t> uses no acknowledgments</a:t>
            </a:r>
          </a:p>
          <a:p>
            <a:pPr lvl="1" eaLnBrk="0" hangingPunct="0">
              <a:buFont typeface="Symbol" pitchFamily="18" charset="2"/>
              <a:buChar char="·"/>
              <a:defRPr/>
            </a:pPr>
            <a:r>
              <a:rPr lang="en-US" altLang="zh-CN" sz="2000" dirty="0">
                <a:solidFill>
                  <a:srgbClr val="0070C0"/>
                </a:solidFill>
              </a:rPr>
              <a:t> provides no flow control</a:t>
            </a:r>
          </a:p>
          <a:p>
            <a:pPr lvl="1" eaLnBrk="0" hangingPunct="0">
              <a:buFont typeface="Symbol" pitchFamily="18" charset="2"/>
              <a:buChar char="·"/>
              <a:defRPr/>
            </a:pPr>
            <a:endParaRPr lang="en-US" altLang="zh-CN" sz="2000" dirty="0">
              <a:solidFill>
                <a:srgbClr val="006600"/>
              </a:solidFill>
            </a:endParaRPr>
          </a:p>
        </p:txBody>
      </p:sp>
      <p:sp>
        <p:nvSpPr>
          <p:cNvPr id="13315" name="Rectangle 4"/>
          <p:cNvSpPr>
            <a:spLocks noGrp="1" noChangeArrowheads="1"/>
          </p:cNvSpPr>
          <p:nvPr>
            <p:ph type="title" idx="4294967295"/>
          </p:nvPr>
        </p:nvSpPr>
        <p:spPr>
          <a:xfrm>
            <a:off x="539750" y="333375"/>
            <a:ext cx="7793038" cy="1143000"/>
          </a:xfrm>
        </p:spPr>
        <p:txBody>
          <a:bodyPr/>
          <a:lstStyle/>
          <a:p>
            <a:pPr eaLnBrk="1" hangingPunct="1"/>
            <a:r>
              <a:rPr lang="en-US" altLang="zh-CN" sz="3200" smtClean="0"/>
              <a:t>Layer 4:  The Transport Layer</a:t>
            </a:r>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19554">
                                            <p:txEl>
                                              <p:pRg st="0" end="0"/>
                                            </p:txEl>
                                          </p:spTgt>
                                        </p:tgtEl>
                                        <p:attrNameLst>
                                          <p:attrName>style.visibility</p:attrName>
                                        </p:attrNameLst>
                                      </p:cBhvr>
                                      <p:to>
                                        <p:strVal val="visible"/>
                                      </p:to>
                                    </p:set>
                                    <p:animEffect transition="in" filter="box(out)">
                                      <p:cBhvr>
                                        <p:cTn id="7" dur="500"/>
                                        <p:tgtEl>
                                          <p:spTgt spid="919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19554">
                                            <p:txEl>
                                              <p:pRg st="1" end="1"/>
                                            </p:txEl>
                                          </p:spTgt>
                                        </p:tgtEl>
                                        <p:attrNameLst>
                                          <p:attrName>style.visibility</p:attrName>
                                        </p:attrNameLst>
                                      </p:cBhvr>
                                      <p:to>
                                        <p:strVal val="visible"/>
                                      </p:to>
                                    </p:set>
                                    <p:animEffect transition="in" filter="box(out)">
                                      <p:cBhvr>
                                        <p:cTn id="12" dur="500"/>
                                        <p:tgtEl>
                                          <p:spTgt spid="9195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19554">
                                            <p:txEl>
                                              <p:pRg st="2" end="2"/>
                                            </p:txEl>
                                          </p:spTgt>
                                        </p:tgtEl>
                                        <p:attrNameLst>
                                          <p:attrName>style.visibility</p:attrName>
                                        </p:attrNameLst>
                                      </p:cBhvr>
                                      <p:to>
                                        <p:strVal val="visible"/>
                                      </p:to>
                                    </p:set>
                                    <p:animEffect transition="in" filter="box(out)">
                                      <p:cBhvr>
                                        <p:cTn id="17" dur="500"/>
                                        <p:tgtEl>
                                          <p:spTgt spid="91955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19554">
                                            <p:txEl>
                                              <p:pRg st="3" end="3"/>
                                            </p:txEl>
                                          </p:spTgt>
                                        </p:tgtEl>
                                        <p:attrNameLst>
                                          <p:attrName>style.visibility</p:attrName>
                                        </p:attrNameLst>
                                      </p:cBhvr>
                                      <p:to>
                                        <p:strVal val="visible"/>
                                      </p:to>
                                    </p:set>
                                    <p:animEffect transition="in" filter="box(out)">
                                      <p:cBhvr>
                                        <p:cTn id="22" dur="500"/>
                                        <p:tgtEl>
                                          <p:spTgt spid="91955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19554">
                                            <p:txEl>
                                              <p:pRg st="4" end="4"/>
                                            </p:txEl>
                                          </p:spTgt>
                                        </p:tgtEl>
                                        <p:attrNameLst>
                                          <p:attrName>style.visibility</p:attrName>
                                        </p:attrNameLst>
                                      </p:cBhvr>
                                      <p:to>
                                        <p:strVal val="visible"/>
                                      </p:to>
                                    </p:set>
                                    <p:animEffect transition="in" filter="box(out)">
                                      <p:cBhvr>
                                        <p:cTn id="27" dur="500"/>
                                        <p:tgtEl>
                                          <p:spTgt spid="91955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919554">
                                            <p:txEl>
                                              <p:pRg st="5" end="5"/>
                                            </p:txEl>
                                          </p:spTgt>
                                        </p:tgtEl>
                                        <p:attrNameLst>
                                          <p:attrName>style.visibility</p:attrName>
                                        </p:attrNameLst>
                                      </p:cBhvr>
                                      <p:to>
                                        <p:strVal val="visible"/>
                                      </p:to>
                                    </p:set>
                                    <p:animEffect transition="in" filter="box(out)">
                                      <p:cBhvr>
                                        <p:cTn id="32" dur="500"/>
                                        <p:tgtEl>
                                          <p:spTgt spid="91955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19554">
                                            <p:txEl>
                                              <p:pRg st="6" end="6"/>
                                            </p:txEl>
                                          </p:spTgt>
                                        </p:tgtEl>
                                        <p:attrNameLst>
                                          <p:attrName>style.visibility</p:attrName>
                                        </p:attrNameLst>
                                      </p:cBhvr>
                                      <p:to>
                                        <p:strVal val="visible"/>
                                      </p:to>
                                    </p:set>
                                    <p:animEffect transition="in" filter="box(out)">
                                      <p:cBhvr>
                                        <p:cTn id="37" dur="500"/>
                                        <p:tgtEl>
                                          <p:spTgt spid="91955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19554">
                                            <p:txEl>
                                              <p:pRg st="7" end="7"/>
                                            </p:txEl>
                                          </p:spTgt>
                                        </p:tgtEl>
                                        <p:attrNameLst>
                                          <p:attrName>style.visibility</p:attrName>
                                        </p:attrNameLst>
                                      </p:cBhvr>
                                      <p:to>
                                        <p:strVal val="visible"/>
                                      </p:to>
                                    </p:set>
                                    <p:animEffect transition="in" filter="box(out)">
                                      <p:cBhvr>
                                        <p:cTn id="42" dur="500"/>
                                        <p:tgtEl>
                                          <p:spTgt spid="91955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919554">
                                            <p:txEl>
                                              <p:pRg st="8" end="8"/>
                                            </p:txEl>
                                          </p:spTgt>
                                        </p:tgtEl>
                                        <p:attrNameLst>
                                          <p:attrName>style.visibility</p:attrName>
                                        </p:attrNameLst>
                                      </p:cBhvr>
                                      <p:to>
                                        <p:strVal val="visible"/>
                                      </p:to>
                                    </p:set>
                                    <p:animEffect transition="in" filter="box(out)">
                                      <p:cBhvr>
                                        <p:cTn id="47" dur="500"/>
                                        <p:tgtEl>
                                          <p:spTgt spid="91955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19554">
                                            <p:txEl>
                                              <p:pRg st="9" end="9"/>
                                            </p:txEl>
                                          </p:spTgt>
                                        </p:tgtEl>
                                        <p:attrNameLst>
                                          <p:attrName>style.visibility</p:attrName>
                                        </p:attrNameLst>
                                      </p:cBhvr>
                                      <p:to>
                                        <p:strVal val="visible"/>
                                      </p:to>
                                    </p:set>
                                    <p:animEffect transition="in" filter="box(out)">
                                      <p:cBhvr>
                                        <p:cTn id="52" dur="500"/>
                                        <p:tgtEl>
                                          <p:spTgt spid="91955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919554">
                                            <p:txEl>
                                              <p:pRg st="10" end="10"/>
                                            </p:txEl>
                                          </p:spTgt>
                                        </p:tgtEl>
                                        <p:attrNameLst>
                                          <p:attrName>style.visibility</p:attrName>
                                        </p:attrNameLst>
                                      </p:cBhvr>
                                      <p:to>
                                        <p:strVal val="visible"/>
                                      </p:to>
                                    </p:set>
                                    <p:animEffect transition="in" filter="box(out)">
                                      <p:cBhvr>
                                        <p:cTn id="57" dur="500"/>
                                        <p:tgtEl>
                                          <p:spTgt spid="91955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919554">
                                            <p:txEl>
                                              <p:pRg st="11" end="11"/>
                                            </p:txEl>
                                          </p:spTgt>
                                        </p:tgtEl>
                                        <p:attrNameLst>
                                          <p:attrName>style.visibility</p:attrName>
                                        </p:attrNameLst>
                                      </p:cBhvr>
                                      <p:to>
                                        <p:strVal val="visible"/>
                                      </p:to>
                                    </p:set>
                                    <p:animEffect transition="in" filter="box(out)">
                                      <p:cBhvr>
                                        <p:cTn id="62" dur="500"/>
                                        <p:tgtEl>
                                          <p:spTgt spid="919554">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919554">
                                            <p:txEl>
                                              <p:pRg st="12" end="12"/>
                                            </p:txEl>
                                          </p:spTgt>
                                        </p:tgtEl>
                                        <p:attrNameLst>
                                          <p:attrName>style.visibility</p:attrName>
                                        </p:attrNameLst>
                                      </p:cBhvr>
                                      <p:to>
                                        <p:strVal val="visible"/>
                                      </p:to>
                                    </p:set>
                                    <p:animEffect transition="in" filter="box(out)">
                                      <p:cBhvr>
                                        <p:cTn id="67" dur="500"/>
                                        <p:tgtEl>
                                          <p:spTgt spid="91955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build="p" bldLvl="4"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eaLnBrk="1" hangingPunct="1"/>
            <a:r>
              <a:rPr lang="en-US" altLang="zh-CN" sz="3600" smtClean="0">
                <a:latin typeface="Arial" charset="0"/>
                <a:cs typeface="Arial" charset="0"/>
              </a:rPr>
              <a:t>Layer 4:  The Transport Layer</a:t>
            </a:r>
          </a:p>
        </p:txBody>
      </p:sp>
      <p:sp>
        <p:nvSpPr>
          <p:cNvPr id="1091587" name="Rectangle 3"/>
          <p:cNvSpPr>
            <a:spLocks noChangeArrowheads="1"/>
          </p:cNvSpPr>
          <p:nvPr/>
        </p:nvSpPr>
        <p:spPr bwMode="auto">
          <a:xfrm>
            <a:off x="838200" y="1981200"/>
            <a:ext cx="67056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An Overview of Layer 4 </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TCP (Transmission Control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solidFill>
                  <a:srgbClr val="006600"/>
                </a:solidFill>
                <a:latin typeface="Times New Roman" pitchFamily="18" charset="0"/>
              </a:rPr>
              <a:t>UDP(User Datagram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b="1">
                <a:latin typeface="Times New Roman" pitchFamily="18"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 calcmode="lin" valueType="num">
                                      <p:cBhvr additive="base">
                                        <p:cTn id="7" dur="500" fill="hold"/>
                                        <p:tgtEl>
                                          <p:spTgt spid="1091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1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1587">
                                            <p:txEl>
                                              <p:pRg st="1" end="1"/>
                                            </p:txEl>
                                          </p:spTgt>
                                        </p:tgtEl>
                                        <p:attrNameLst>
                                          <p:attrName>style.visibility</p:attrName>
                                        </p:attrNameLst>
                                      </p:cBhvr>
                                      <p:to>
                                        <p:strVal val="visible"/>
                                      </p:to>
                                    </p:set>
                                    <p:anim calcmode="lin" valueType="num">
                                      <p:cBhvr additive="base">
                                        <p:cTn id="13" dur="500" fill="hold"/>
                                        <p:tgtEl>
                                          <p:spTgt spid="1091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1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1587">
                                            <p:txEl>
                                              <p:pRg st="2" end="2"/>
                                            </p:txEl>
                                          </p:spTgt>
                                        </p:tgtEl>
                                        <p:attrNameLst>
                                          <p:attrName>style.visibility</p:attrName>
                                        </p:attrNameLst>
                                      </p:cBhvr>
                                      <p:to>
                                        <p:strVal val="visible"/>
                                      </p:to>
                                    </p:set>
                                    <p:anim calcmode="lin" valueType="num">
                                      <p:cBhvr additive="base">
                                        <p:cTn id="19" dur="500" fill="hold"/>
                                        <p:tgtEl>
                                          <p:spTgt spid="1091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15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1587">
                                            <p:txEl>
                                              <p:pRg st="3" end="3"/>
                                            </p:txEl>
                                          </p:spTgt>
                                        </p:tgtEl>
                                        <p:attrNameLst>
                                          <p:attrName>style.visibility</p:attrName>
                                        </p:attrNameLst>
                                      </p:cBhvr>
                                      <p:to>
                                        <p:strVal val="visible"/>
                                      </p:to>
                                    </p:set>
                                    <p:anim calcmode="lin" valueType="num">
                                      <p:cBhvr additive="base">
                                        <p:cTn id="25" dur="500" fill="hold"/>
                                        <p:tgtEl>
                                          <p:spTgt spid="10915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15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bldLvl="3"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z="3400" smtClean="0"/>
              <a:t>UDP (User Datagram Protocol)</a:t>
            </a:r>
            <a:endParaRPr lang="zh-CN" altLang="en-US" sz="3400" smtClean="0"/>
          </a:p>
        </p:txBody>
      </p:sp>
      <p:sp>
        <p:nvSpPr>
          <p:cNvPr id="56323" name="Rectangle 3"/>
          <p:cNvSpPr>
            <a:spLocks noGrp="1" noChangeArrowheads="1"/>
          </p:cNvSpPr>
          <p:nvPr>
            <p:ph type="body" idx="1"/>
          </p:nvPr>
        </p:nvSpPr>
        <p:spPr>
          <a:xfrm>
            <a:off x="323850" y="1785938"/>
            <a:ext cx="8820150" cy="4343400"/>
          </a:xfrm>
        </p:spPr>
        <p:txBody>
          <a:bodyPr/>
          <a:lstStyle/>
          <a:p>
            <a:pPr marL="285750" indent="-285750" eaLnBrk="1" hangingPunct="1">
              <a:lnSpc>
                <a:spcPct val="130000"/>
              </a:lnSpc>
            </a:pPr>
            <a:r>
              <a:rPr lang="en-US" altLang="zh-CN" sz="2600" smtClean="0"/>
              <a:t>Why do we need UDP?</a:t>
            </a:r>
          </a:p>
          <a:p>
            <a:pPr marL="685800" lvl="1" indent="-214313" eaLnBrk="1" hangingPunct="1">
              <a:lnSpc>
                <a:spcPct val="130000"/>
              </a:lnSpc>
            </a:pPr>
            <a:r>
              <a:rPr lang="en-US" altLang="zh-CN" smtClean="0"/>
              <a:t>No connection establishment (which can add delay)</a:t>
            </a:r>
          </a:p>
          <a:p>
            <a:pPr marL="685800" lvl="1" indent="-214313" eaLnBrk="1" hangingPunct="1">
              <a:lnSpc>
                <a:spcPct val="130000"/>
              </a:lnSpc>
            </a:pPr>
            <a:r>
              <a:rPr lang="en-US" altLang="zh-CN" smtClean="0"/>
              <a:t>Simple: no connection state at sender, receiver</a:t>
            </a:r>
          </a:p>
          <a:p>
            <a:pPr marL="685800" lvl="1" indent="-214313" eaLnBrk="1" hangingPunct="1">
              <a:lnSpc>
                <a:spcPct val="130000"/>
              </a:lnSpc>
            </a:pPr>
            <a:r>
              <a:rPr lang="en-US" altLang="zh-CN" smtClean="0"/>
              <a:t>Small segment header</a:t>
            </a:r>
          </a:p>
          <a:p>
            <a:pPr marL="685800" lvl="1" indent="-214313" eaLnBrk="1" hangingPunct="1">
              <a:lnSpc>
                <a:spcPct val="130000"/>
              </a:lnSpc>
            </a:pPr>
            <a:r>
              <a:rPr lang="en-US" altLang="zh-CN" smtClean="0"/>
              <a:t>No congestion control: UDP can blast away as fast as desired</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z="3400" smtClean="0"/>
              <a:t>UDP (User Datagram Protocol)</a:t>
            </a:r>
            <a:endParaRPr lang="zh-CN" altLang="en-US" sz="3400" smtClean="0"/>
          </a:p>
        </p:txBody>
      </p:sp>
      <p:sp>
        <p:nvSpPr>
          <p:cNvPr id="57347" name="Rectangle 3"/>
          <p:cNvSpPr>
            <a:spLocks noGrp="1" noChangeArrowheads="1"/>
          </p:cNvSpPr>
          <p:nvPr>
            <p:ph type="body" idx="1"/>
          </p:nvPr>
        </p:nvSpPr>
        <p:spPr>
          <a:xfrm>
            <a:off x="684213" y="1700213"/>
            <a:ext cx="7848600" cy="4572000"/>
          </a:xfrm>
        </p:spPr>
        <p:txBody>
          <a:bodyPr/>
          <a:lstStyle/>
          <a:p>
            <a:pPr marL="285750" indent="-285750" eaLnBrk="1" hangingPunct="1">
              <a:lnSpc>
                <a:spcPct val="80000"/>
              </a:lnSpc>
            </a:pPr>
            <a:r>
              <a:rPr lang="en-US" altLang="zh-CN" sz="1900" smtClean="0"/>
              <a:t>Connectionless:</a:t>
            </a:r>
          </a:p>
          <a:p>
            <a:pPr marL="685800" lvl="1" indent="-214313" eaLnBrk="1" hangingPunct="1">
              <a:lnSpc>
                <a:spcPct val="80000"/>
              </a:lnSpc>
            </a:pPr>
            <a:r>
              <a:rPr lang="en-US" altLang="zh-CN" sz="2000" smtClean="0"/>
              <a:t>no handshaking between UDP sender, receiver</a:t>
            </a:r>
          </a:p>
          <a:p>
            <a:pPr marL="685800" lvl="1" indent="-214313" eaLnBrk="1" hangingPunct="1">
              <a:lnSpc>
                <a:spcPct val="80000"/>
              </a:lnSpc>
            </a:pPr>
            <a:r>
              <a:rPr lang="en-US" altLang="zh-CN" sz="2000" smtClean="0"/>
              <a:t>each UDP segment handled independently of others</a:t>
            </a:r>
          </a:p>
          <a:p>
            <a:pPr marL="285750" indent="-285750" eaLnBrk="1" hangingPunct="1">
              <a:lnSpc>
                <a:spcPct val="80000"/>
              </a:lnSpc>
            </a:pPr>
            <a:r>
              <a:rPr lang="en-US" altLang="zh-CN" sz="1900" smtClean="0"/>
              <a:t>Often used for streaming multimedia applications</a:t>
            </a:r>
          </a:p>
          <a:p>
            <a:pPr marL="685800" lvl="1" indent="-214313" eaLnBrk="1" hangingPunct="1">
              <a:lnSpc>
                <a:spcPct val="80000"/>
              </a:lnSpc>
            </a:pPr>
            <a:r>
              <a:rPr lang="en-US" altLang="zh-CN" sz="2000" smtClean="0"/>
              <a:t>loss tolerant</a:t>
            </a:r>
          </a:p>
          <a:p>
            <a:pPr marL="685800" lvl="1" indent="-214313" eaLnBrk="1" hangingPunct="1">
              <a:lnSpc>
                <a:spcPct val="80000"/>
              </a:lnSpc>
            </a:pPr>
            <a:r>
              <a:rPr lang="en-US" altLang="zh-CN" sz="2000" smtClean="0"/>
              <a:t>rate sensitive</a:t>
            </a:r>
          </a:p>
          <a:p>
            <a:pPr marL="285750" indent="-285750" eaLnBrk="1" hangingPunct="1">
              <a:lnSpc>
                <a:spcPct val="80000"/>
              </a:lnSpc>
            </a:pPr>
            <a:r>
              <a:rPr lang="en-US" altLang="zh-CN" sz="1900" smtClean="0"/>
              <a:t>UDP are used in:</a:t>
            </a:r>
          </a:p>
          <a:p>
            <a:pPr marL="685800" lvl="1" indent="-214313" eaLnBrk="1" hangingPunct="1">
              <a:lnSpc>
                <a:spcPct val="80000"/>
              </a:lnSpc>
            </a:pPr>
            <a:r>
              <a:rPr lang="en-US" altLang="zh-CN" sz="2000" smtClean="0"/>
              <a:t>RIP: To send the route information periodically</a:t>
            </a:r>
            <a:endParaRPr lang="zh-CN" altLang="en-US" sz="2000" smtClean="0"/>
          </a:p>
          <a:p>
            <a:pPr marL="685800" lvl="1" indent="-214313" eaLnBrk="1" hangingPunct="1">
              <a:lnSpc>
                <a:spcPct val="80000"/>
              </a:lnSpc>
            </a:pPr>
            <a:r>
              <a:rPr lang="en-US" altLang="zh-CN" sz="2000" smtClean="0"/>
              <a:t>DNS: Avoid the delay to setup the TCP connection</a:t>
            </a:r>
          </a:p>
          <a:p>
            <a:pPr marL="685800" lvl="1" indent="-214313" eaLnBrk="1" hangingPunct="1">
              <a:lnSpc>
                <a:spcPct val="80000"/>
              </a:lnSpc>
            </a:pPr>
            <a:r>
              <a:rPr lang="en-US" altLang="zh-CN" sz="2000" smtClean="0"/>
              <a:t>SNMP: When congestion, SNMP must still runable. Without the congestion and reliability control mechanism, UDP has better performance than TCP under the circumstances. </a:t>
            </a:r>
          </a:p>
          <a:p>
            <a:pPr marL="685800" lvl="1" indent="-214313" eaLnBrk="1" hangingPunct="1">
              <a:lnSpc>
                <a:spcPct val="80000"/>
              </a:lnSpc>
            </a:pPr>
            <a:r>
              <a:rPr lang="en-US" altLang="zh-CN" sz="2000" smtClean="0">
                <a:solidFill>
                  <a:srgbClr val="000000"/>
                </a:solidFill>
              </a:rPr>
              <a:t>Other protocols include TFTP, DHCP </a:t>
            </a:r>
          </a:p>
          <a:p>
            <a:pPr marL="285750" indent="-285750" eaLnBrk="1" hangingPunct="1">
              <a:lnSpc>
                <a:spcPct val="80000"/>
              </a:lnSpc>
            </a:pPr>
            <a:r>
              <a:rPr lang="en-US" altLang="zh-CN" sz="1900" smtClean="0"/>
              <a:t>Add reliability at application layer if necessary</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sz="3400" smtClean="0"/>
              <a:t>UDP (User Datagram Protocol)</a:t>
            </a:r>
            <a:endParaRPr lang="zh-CN" altLang="en-US" sz="3400" smtClean="0"/>
          </a:p>
        </p:txBody>
      </p:sp>
      <p:pic>
        <p:nvPicPr>
          <p:cNvPr id="1051654" name="Picture 6"/>
          <p:cNvPicPr>
            <a:picLocks noChangeAspect="1" noChangeArrowheads="1"/>
          </p:cNvPicPr>
          <p:nvPr/>
        </p:nvPicPr>
        <p:blipFill>
          <a:blip r:embed="rId3">
            <a:extLst>
              <a:ext uri="{28A0092B-C50C-407E-A947-70E740481C1C}">
                <a14:useLocalDpi xmlns:a14="http://schemas.microsoft.com/office/drawing/2010/main" val="0"/>
              </a:ext>
            </a:extLst>
          </a:blip>
          <a:srcRect l="6944" r="9723" b="32495"/>
          <a:stretch>
            <a:fillRect/>
          </a:stretch>
        </p:blipFill>
        <p:spPr bwMode="auto">
          <a:xfrm>
            <a:off x="686291" y="1834480"/>
            <a:ext cx="762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1051654"/>
                                        </p:tgtEl>
                                        <p:attrNameLst>
                                          <p:attrName>style.visibility</p:attrName>
                                        </p:attrNameLst>
                                      </p:cBhvr>
                                      <p:to>
                                        <p:strVal val="visible"/>
                                      </p:to>
                                    </p:set>
                                    <p:animEffect transition="in" filter="randombar(vertical)">
                                      <p:cBhvr>
                                        <p:cTn id="7" dur="500"/>
                                        <p:tgtEl>
                                          <p:spTgt spid="1051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en-US" altLang="zh-CN" sz="3600" smtClean="0"/>
              <a:t>Layer 4:  The Transport Layer</a:t>
            </a:r>
          </a:p>
        </p:txBody>
      </p:sp>
      <p:sp>
        <p:nvSpPr>
          <p:cNvPr id="1092611" name="Rectangle 3"/>
          <p:cNvSpPr>
            <a:spLocks noChangeArrowheads="1"/>
          </p:cNvSpPr>
          <p:nvPr/>
        </p:nvSpPr>
        <p:spPr bwMode="auto">
          <a:xfrm>
            <a:off x="838200" y="1981200"/>
            <a:ext cx="783748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An Overview of Layer 4 </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TCP (Transmission Control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t>UDP(User Datagram Protocol)</a:t>
            </a:r>
          </a:p>
          <a:p>
            <a:pPr marL="238125" indent="-238125" eaLnBrk="0" hangingPunct="0">
              <a:lnSpc>
                <a:spcPct val="170000"/>
              </a:lnSpc>
              <a:spcBef>
                <a:spcPts val="500"/>
              </a:spcBef>
              <a:spcAft>
                <a:spcPts val="500"/>
              </a:spcAft>
              <a:buClr>
                <a:schemeClr val="tx2"/>
              </a:buClr>
              <a:buFont typeface="Wingdings" pitchFamily="2" charset="2"/>
              <a:buChar char="§"/>
            </a:pPr>
            <a:r>
              <a:rPr lang="en-US" altLang="zh-CN" sz="2800">
                <a:solidFill>
                  <a:srgbClr val="006600"/>
                </a:solidFill>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anim calcmode="lin" valueType="num">
                                      <p:cBhvr additive="base">
                                        <p:cTn id="7" dur="500" fill="hold"/>
                                        <p:tgtEl>
                                          <p:spTgt spid="1092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2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2611">
                                            <p:txEl>
                                              <p:pRg st="1" end="1"/>
                                            </p:txEl>
                                          </p:spTgt>
                                        </p:tgtEl>
                                        <p:attrNameLst>
                                          <p:attrName>style.visibility</p:attrName>
                                        </p:attrNameLst>
                                      </p:cBhvr>
                                      <p:to>
                                        <p:strVal val="visible"/>
                                      </p:to>
                                    </p:set>
                                    <p:anim calcmode="lin" valueType="num">
                                      <p:cBhvr additive="base">
                                        <p:cTn id="13" dur="500" fill="hold"/>
                                        <p:tgtEl>
                                          <p:spTgt spid="1092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2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2611">
                                            <p:txEl>
                                              <p:pRg st="2" end="2"/>
                                            </p:txEl>
                                          </p:spTgt>
                                        </p:tgtEl>
                                        <p:attrNameLst>
                                          <p:attrName>style.visibility</p:attrName>
                                        </p:attrNameLst>
                                      </p:cBhvr>
                                      <p:to>
                                        <p:strVal val="visible"/>
                                      </p:to>
                                    </p:set>
                                    <p:anim calcmode="lin" valueType="num">
                                      <p:cBhvr additive="base">
                                        <p:cTn id="19" dur="500" fill="hold"/>
                                        <p:tgtEl>
                                          <p:spTgt spid="10926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26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2611">
                                            <p:txEl>
                                              <p:pRg st="3" end="3"/>
                                            </p:txEl>
                                          </p:spTgt>
                                        </p:tgtEl>
                                        <p:attrNameLst>
                                          <p:attrName>style.visibility</p:attrName>
                                        </p:attrNameLst>
                                      </p:cBhvr>
                                      <p:to>
                                        <p:strVal val="visible"/>
                                      </p:to>
                                    </p:set>
                                    <p:anim calcmode="lin" valueType="num">
                                      <p:cBhvr additive="base">
                                        <p:cTn id="25" dur="500" fill="hold"/>
                                        <p:tgtEl>
                                          <p:spTgt spid="10926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26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build="p" bldLvl="3"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357188" y="1785938"/>
            <a:ext cx="8786812" cy="4429125"/>
          </a:xfrm>
        </p:spPr>
        <p:txBody>
          <a:bodyPr/>
          <a:lstStyle/>
          <a:p>
            <a:pPr marL="288925" indent="-288925" defTabSz="814388" eaLnBrk="1" hangingPunct="1">
              <a:lnSpc>
                <a:spcPct val="130000"/>
              </a:lnSpc>
              <a:defRPr/>
            </a:pPr>
            <a:r>
              <a:rPr lang="en-US" altLang="zh-CN" sz="2400" b="1" dirty="0" smtClean="0"/>
              <a:t>NAT</a:t>
            </a:r>
            <a:r>
              <a:rPr lang="en-US" altLang="zh-CN" sz="2400" dirty="0" smtClean="0"/>
              <a:t>, is the process of swapping one address for another in the IP packet header</a:t>
            </a:r>
          </a:p>
          <a:p>
            <a:pPr marL="288925" indent="-288925" defTabSz="814388" eaLnBrk="1" hangingPunct="1">
              <a:lnSpc>
                <a:spcPct val="130000"/>
              </a:lnSpc>
              <a:defRPr/>
            </a:pPr>
            <a:r>
              <a:rPr lang="en-US" altLang="zh-CN" sz="2400" dirty="0" smtClean="0"/>
              <a:t>In practice, NAT is used to allow hosts that are privately addressed to access the Internet</a:t>
            </a:r>
          </a:p>
          <a:p>
            <a:pPr marL="288925" indent="-288925" defTabSz="814388" eaLnBrk="1" hangingPunct="1">
              <a:lnSpc>
                <a:spcPct val="130000"/>
              </a:lnSpc>
              <a:defRPr/>
            </a:pPr>
            <a:r>
              <a:rPr lang="en-US" altLang="zh-CN" sz="2400" dirty="0" smtClean="0"/>
              <a:t>One of solutions to IP address depletion</a:t>
            </a:r>
          </a:p>
          <a:p>
            <a:pPr lvl="1" eaLnBrk="1" hangingPunct="1">
              <a:lnSpc>
                <a:spcPct val="130000"/>
              </a:lnSpc>
              <a:defRPr/>
            </a:pPr>
            <a:r>
              <a:rPr lang="en-US" altLang="zh-CN" sz="2400" dirty="0" smtClean="0">
                <a:latin typeface="Arial" pitchFamily="34" charset="0"/>
                <a:cs typeface="Arial" pitchFamily="34" charset="0"/>
              </a:rPr>
              <a:t>Conserves registered (legal) addresses</a:t>
            </a:r>
          </a:p>
          <a:p>
            <a:pPr lvl="1" eaLnBrk="1" hangingPunct="1">
              <a:lnSpc>
                <a:spcPct val="130000"/>
              </a:lnSpc>
              <a:defRPr/>
            </a:pPr>
            <a:r>
              <a:rPr lang="en-US" altLang="zh-CN" sz="2400" dirty="0" smtClean="0">
                <a:latin typeface="Arial" pitchFamily="34" charset="0"/>
                <a:cs typeface="Arial" pitchFamily="34" charset="0"/>
              </a:rPr>
              <a:t>Increases Flexibility when connecting to Internet</a:t>
            </a:r>
          </a:p>
          <a:p>
            <a:pPr eaLnBrk="1" hangingPunct="1">
              <a:lnSpc>
                <a:spcPct val="130000"/>
              </a:lnSpc>
              <a:defRPr/>
            </a:pPr>
            <a:r>
              <a:rPr lang="en-AU" altLang="zh-CN" sz="2400" dirty="0" smtClean="0">
                <a:latin typeface="Arial" pitchFamily="34" charset="0"/>
                <a:cs typeface="Arial" pitchFamily="34" charset="0"/>
              </a:rPr>
              <a:t>RFC 1631</a:t>
            </a:r>
            <a:r>
              <a:rPr lang="en-US" altLang="zh-CN" sz="2400" dirty="0" smtClean="0">
                <a:latin typeface="Arial" pitchFamily="34" charset="0"/>
                <a:cs typeface="Arial" pitchFamily="34" charset="0"/>
              </a:rPr>
              <a:t> -</a:t>
            </a:r>
            <a:r>
              <a:rPr lang="en-US" altLang="zh-CN" sz="2400" dirty="0" smtClean="0">
                <a:solidFill>
                  <a:schemeClr val="bg2"/>
                </a:solidFill>
                <a:latin typeface="Arial" pitchFamily="34" charset="0"/>
                <a:cs typeface="Arial" pitchFamily="34" charset="0"/>
              </a:rPr>
              <a:t> </a:t>
            </a:r>
            <a:r>
              <a:rPr lang="en-AU" altLang="zh-CN" sz="2400" dirty="0" smtClean="0">
                <a:solidFill>
                  <a:schemeClr val="bg2"/>
                </a:solidFill>
                <a:latin typeface="Arial" pitchFamily="34" charset="0"/>
                <a:cs typeface="Arial" pitchFamily="34" charset="0"/>
              </a:rPr>
              <a:t> </a:t>
            </a:r>
            <a:r>
              <a:rPr lang="en-US" altLang="zh-CN" sz="2400" dirty="0" smtClean="0">
                <a:solidFill>
                  <a:schemeClr val="tx2"/>
                </a:solidFill>
                <a:latin typeface="Arial" pitchFamily="34" charset="0"/>
                <a:cs typeface="Arial" pitchFamily="34" charset="0"/>
              </a:rPr>
              <a:t>Network Address Translator </a:t>
            </a:r>
            <a:r>
              <a:rPr lang="en-AU" altLang="zh-CN" sz="2400" i="1" dirty="0" smtClean="0">
                <a:solidFill>
                  <a:schemeClr val="tx2"/>
                </a:solidFill>
                <a:latin typeface="Arial" pitchFamily="34" charset="0"/>
                <a:cs typeface="Arial" pitchFamily="34" charset="0"/>
              </a:rPr>
              <a:t>(NAT)</a:t>
            </a:r>
            <a:endParaRPr lang="en-US" altLang="zh-CN" sz="2400" dirty="0" smtClean="0">
              <a:solidFill>
                <a:schemeClr val="tx2"/>
              </a:solidFill>
              <a:latin typeface="Arial" pitchFamily="34" charset="0"/>
              <a:cs typeface="Arial" pitchFamily="34" charset="0"/>
            </a:endParaRPr>
          </a:p>
          <a:p>
            <a:pPr marL="288925" indent="-288925" defTabSz="814388" eaLnBrk="1" hangingPunct="1">
              <a:lnSpc>
                <a:spcPct val="130000"/>
              </a:lnSpc>
              <a:defRPr/>
            </a:pPr>
            <a:endParaRPr lang="en-US" altLang="zh-CN" sz="2400" dirty="0" smtClean="0"/>
          </a:p>
          <a:p>
            <a:pPr marL="288925" indent="-288925" defTabSz="814388" eaLnBrk="1" hangingPunct="1">
              <a:lnSpc>
                <a:spcPct val="130000"/>
              </a:lnSpc>
              <a:defRPr/>
            </a:pPr>
            <a:endParaRPr lang="en-US" altLang="zh-CN" sz="2400" dirty="0" smtClean="0"/>
          </a:p>
        </p:txBody>
      </p:sp>
      <p:sp>
        <p:nvSpPr>
          <p:cNvPr id="61443" name="Rectangle 4"/>
          <p:cNvSpPr>
            <a:spLocks noChangeArrowheads="1"/>
          </p:cNvSpPr>
          <p:nvPr/>
        </p:nvSpPr>
        <p:spPr bwMode="auto">
          <a:xfrm>
            <a:off x="539750" y="620713"/>
            <a:ext cx="77993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lstStyle/>
          <a:p>
            <a:pPr defTabSz="814388" eaLnBrk="0" hangingPunct="0">
              <a:lnSpc>
                <a:spcPct val="90000"/>
              </a:lnSpc>
            </a:pPr>
            <a:r>
              <a:rPr lang="en-US" altLang="zh-CN" sz="3600">
                <a:solidFill>
                  <a:schemeClr val="tx2"/>
                </a:solidFill>
              </a:rPr>
              <a:t>What is NAT?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altLang="zh-CN" smtClean="0">
                <a:latin typeface="Helvetica" pitchFamily="34" charset="0"/>
                <a:cs typeface="Arial" charset="0"/>
              </a:rPr>
              <a:t>NAT a simple concept</a:t>
            </a:r>
          </a:p>
        </p:txBody>
      </p:sp>
      <p:sp>
        <p:nvSpPr>
          <p:cNvPr id="2052" name="Rectangle 3"/>
          <p:cNvSpPr>
            <a:spLocks noGrp="1" noChangeArrowheads="1"/>
          </p:cNvSpPr>
          <p:nvPr>
            <p:ph type="body" idx="1"/>
          </p:nvPr>
        </p:nvSpPr>
        <p:spPr>
          <a:xfrm>
            <a:off x="428625" y="5857875"/>
            <a:ext cx="2362200" cy="381000"/>
          </a:xfrm>
          <a:noFill/>
        </p:spPr>
        <p:txBody>
          <a:bodyPr lIns="82124" tIns="41061" rIns="82124" bIns="41061" anchor="ctr" anchorCtr="1"/>
          <a:lstStyle/>
          <a:p>
            <a:pPr marL="288925" indent="-288925" defTabSz="814388" eaLnBrk="1" hangingPunct="1">
              <a:lnSpc>
                <a:spcPct val="90000"/>
              </a:lnSpc>
              <a:buFont typeface="Wingdings" pitchFamily="2" charset="2"/>
              <a:buNone/>
            </a:pPr>
            <a:r>
              <a:rPr lang="en-AU" altLang="zh-CN" sz="1900" b="1" smtClean="0">
                <a:solidFill>
                  <a:srgbClr val="CC0000"/>
                </a:solidFill>
                <a:latin typeface="Times New Roman" pitchFamily="18" charset="0"/>
                <a:cs typeface="Arial" charset="0"/>
              </a:rPr>
              <a:t>P</a:t>
            </a:r>
            <a:r>
              <a:rPr lang="en-US" altLang="zh-CN" sz="1900" b="1" smtClean="0">
                <a:solidFill>
                  <a:srgbClr val="CC0000"/>
                </a:solidFill>
                <a:latin typeface="Times New Roman" pitchFamily="18" charset="0"/>
              </a:rPr>
              <a:t>rivate addresses</a:t>
            </a:r>
            <a:r>
              <a:rPr lang="en-US" altLang="zh-CN" sz="1900" b="1" i="1" smtClean="0">
                <a:solidFill>
                  <a:schemeClr val="bg1"/>
                </a:solidFill>
                <a:latin typeface="Times New Roman" pitchFamily="18" charset="0"/>
              </a:rPr>
              <a:t> </a:t>
            </a:r>
            <a:endParaRPr lang="en-AU" altLang="zh-CN" sz="1900" b="1" i="1" smtClean="0">
              <a:solidFill>
                <a:schemeClr val="bg1"/>
              </a:solidFill>
              <a:latin typeface="Times New Roman" pitchFamily="18" charset="0"/>
              <a:cs typeface="Arial" charset="0"/>
            </a:endParaRPr>
          </a:p>
        </p:txBody>
      </p:sp>
      <p:graphicFrame>
        <p:nvGraphicFramePr>
          <p:cNvPr id="2050" name="Object 4"/>
          <p:cNvGraphicFramePr>
            <a:graphicFrameLocks noChangeAspect="1"/>
          </p:cNvGraphicFramePr>
          <p:nvPr/>
        </p:nvGraphicFramePr>
        <p:xfrm>
          <a:off x="1371600" y="1747838"/>
          <a:ext cx="7146925" cy="4110037"/>
        </p:xfrm>
        <a:graphic>
          <a:graphicData uri="http://schemas.openxmlformats.org/presentationml/2006/ole">
            <mc:AlternateContent xmlns:mc="http://schemas.openxmlformats.org/markup-compatibility/2006">
              <mc:Choice xmlns:v="urn:schemas-microsoft-com:vml" Requires="v">
                <p:oleObj spid="_x0000_s2086" r:id="rId4" imgW="6442640" imgH="3710554" progId="Photoshop.Image.5">
                  <p:embed/>
                </p:oleObj>
              </mc:Choice>
              <mc:Fallback>
                <p:oleObj r:id="rId4" imgW="6442640" imgH="3710554" progId="Photoshop.Image.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47838"/>
                        <a:ext cx="7146925" cy="411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Rectangle 5"/>
          <p:cNvSpPr>
            <a:spLocks noChangeArrowheads="1"/>
          </p:cNvSpPr>
          <p:nvPr/>
        </p:nvSpPr>
        <p:spPr bwMode="auto">
          <a:xfrm>
            <a:off x="4038600" y="167163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defTabSz="814388" eaLnBrk="0" hangingPunct="0">
              <a:lnSpc>
                <a:spcPct val="85000"/>
              </a:lnSpc>
              <a:spcBef>
                <a:spcPct val="50000"/>
              </a:spcBef>
              <a:buClr>
                <a:schemeClr val="folHlink"/>
              </a:buClr>
              <a:buSzPct val="100000"/>
              <a:buFont typeface="Arial" charset="0"/>
              <a:buNone/>
            </a:pPr>
            <a:r>
              <a:rPr lang="en-US" altLang="zh-CN" sz="2000" b="1">
                <a:solidFill>
                  <a:srgbClr val="CC0000"/>
                </a:solidFill>
                <a:latin typeface="Times New Roman" pitchFamily="18" charset="0"/>
              </a:rPr>
              <a:t>Registered addresses</a:t>
            </a:r>
            <a:r>
              <a:rPr lang="en-US" altLang="zh-CN" sz="2000" b="1" i="1">
                <a:solidFill>
                  <a:schemeClr val="bg1"/>
                </a:solidFill>
                <a:latin typeface="Times New Roman" pitchFamily="18" charset="0"/>
              </a:rPr>
              <a:t> </a:t>
            </a:r>
            <a:endParaRPr lang="en-AU" altLang="zh-CN" sz="2000" b="1" i="1">
              <a:solidFill>
                <a:schemeClr val="bg1"/>
              </a:solidFill>
              <a:latin typeface="Times New Roman" pitchFamily="18" charset="0"/>
              <a:cs typeface="Arial" charset="0"/>
            </a:endParaRPr>
          </a:p>
        </p:txBody>
      </p:sp>
      <p:sp>
        <p:nvSpPr>
          <p:cNvPr id="2054" name="Line 6"/>
          <p:cNvSpPr>
            <a:spLocks noChangeShapeType="1"/>
          </p:cNvSpPr>
          <p:nvPr/>
        </p:nvSpPr>
        <p:spPr bwMode="auto">
          <a:xfrm>
            <a:off x="5410200" y="2128838"/>
            <a:ext cx="228600" cy="1143000"/>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5" name="Line 7"/>
          <p:cNvSpPr>
            <a:spLocks noChangeShapeType="1"/>
          </p:cNvSpPr>
          <p:nvPr/>
        </p:nvSpPr>
        <p:spPr bwMode="auto">
          <a:xfrm flipV="1">
            <a:off x="1214438" y="5176838"/>
            <a:ext cx="233362" cy="7524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6" name="Line 8"/>
          <p:cNvSpPr>
            <a:spLocks noChangeShapeType="1"/>
          </p:cNvSpPr>
          <p:nvPr/>
        </p:nvSpPr>
        <p:spPr bwMode="auto">
          <a:xfrm flipV="1">
            <a:off x="1071563" y="3424238"/>
            <a:ext cx="452437" cy="25050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11188" y="476250"/>
            <a:ext cx="7793037" cy="1143000"/>
          </a:xfrm>
        </p:spPr>
        <p:txBody>
          <a:bodyPr/>
          <a:lstStyle/>
          <a:p>
            <a:pPr eaLnBrk="1" hangingPunct="1"/>
            <a:r>
              <a:rPr lang="en-US" altLang="zh-CN" smtClean="0">
                <a:latin typeface="Helvetica" pitchFamily="34" charset="0"/>
              </a:rPr>
              <a:t>NAT types</a:t>
            </a:r>
          </a:p>
        </p:txBody>
      </p:sp>
      <p:sp>
        <p:nvSpPr>
          <p:cNvPr id="62467" name="Rectangle 3"/>
          <p:cNvSpPr>
            <a:spLocks noGrp="1" noChangeArrowheads="1"/>
          </p:cNvSpPr>
          <p:nvPr>
            <p:ph type="body" idx="1"/>
          </p:nvPr>
        </p:nvSpPr>
        <p:spPr>
          <a:xfrm>
            <a:off x="611188" y="1773238"/>
            <a:ext cx="8224837" cy="4343400"/>
          </a:xfrm>
        </p:spPr>
        <p:txBody>
          <a:bodyPr/>
          <a:lstStyle/>
          <a:p>
            <a:pPr eaLnBrk="1" hangingPunct="1">
              <a:lnSpc>
                <a:spcPct val="105000"/>
              </a:lnSpc>
            </a:pPr>
            <a:r>
              <a:rPr lang="en-US" altLang="zh-CN" sz="2400" smtClean="0">
                <a:solidFill>
                  <a:schemeClr val="tx2"/>
                </a:solidFill>
              </a:rPr>
              <a:t>Static NAT:</a:t>
            </a:r>
          </a:p>
          <a:p>
            <a:pPr eaLnBrk="1" hangingPunct="1">
              <a:lnSpc>
                <a:spcPct val="105000"/>
              </a:lnSpc>
              <a:buFont typeface="Wingdings" pitchFamily="2" charset="2"/>
              <a:buNone/>
            </a:pPr>
            <a:r>
              <a:rPr lang="en-US" altLang="zh-CN" sz="2400" smtClean="0"/>
              <a:t>  	Fixed mapping of an internal address to an </a:t>
            </a:r>
            <a:r>
              <a:rPr lang="en-US" altLang="zh-CN" sz="2400" smtClean="0">
                <a:latin typeface="Helvetica" pitchFamily="34" charset="0"/>
              </a:rPr>
              <a:t>registered </a:t>
            </a:r>
            <a:r>
              <a:rPr lang="en-US" altLang="zh-CN" sz="2400" smtClean="0"/>
              <a:t>address</a:t>
            </a:r>
          </a:p>
          <a:p>
            <a:pPr eaLnBrk="1" hangingPunct="1">
              <a:lnSpc>
                <a:spcPct val="105000"/>
              </a:lnSpc>
            </a:pPr>
            <a:r>
              <a:rPr lang="en-US" altLang="zh-CN" sz="2400" smtClean="0">
                <a:solidFill>
                  <a:schemeClr val="tx2"/>
                </a:solidFill>
              </a:rPr>
              <a:t>Dynamic NAT:</a:t>
            </a:r>
          </a:p>
          <a:p>
            <a:pPr eaLnBrk="1" hangingPunct="1">
              <a:lnSpc>
                <a:spcPct val="105000"/>
              </a:lnSpc>
              <a:buFont typeface="Wingdings" pitchFamily="2" charset="2"/>
              <a:buNone/>
            </a:pPr>
            <a:r>
              <a:rPr lang="en-US" altLang="zh-CN" sz="2400" smtClean="0"/>
              <a:t>	Mapping is done dynamically on a </a:t>
            </a:r>
            <a:r>
              <a:rPr lang="en-US" altLang="zh-CN" sz="2400" smtClean="0">
                <a:solidFill>
                  <a:schemeClr val="tx2"/>
                </a:solidFill>
              </a:rPr>
              <a:t>first come first</a:t>
            </a:r>
            <a:r>
              <a:rPr lang="en-US" altLang="zh-CN" sz="2400" smtClean="0"/>
              <a:t> </a:t>
            </a:r>
            <a:r>
              <a:rPr lang="en-US" altLang="zh-CN" sz="2400" smtClean="0">
                <a:solidFill>
                  <a:schemeClr val="tx2"/>
                </a:solidFill>
              </a:rPr>
              <a:t>served basis</a:t>
            </a:r>
          </a:p>
          <a:p>
            <a:pPr eaLnBrk="1" hangingPunct="1">
              <a:lnSpc>
                <a:spcPct val="105000"/>
              </a:lnSpc>
            </a:pPr>
            <a:r>
              <a:rPr lang="en-US" altLang="zh-CN" sz="2400" smtClean="0">
                <a:solidFill>
                  <a:schemeClr val="tx2"/>
                </a:solidFill>
              </a:rPr>
              <a:t>PAT (Overload):</a:t>
            </a:r>
            <a:r>
              <a:rPr lang="en-US" altLang="zh-CN" sz="2400" smtClean="0"/>
              <a:t> </a:t>
            </a:r>
          </a:p>
          <a:p>
            <a:pPr eaLnBrk="1" hangingPunct="1">
              <a:lnSpc>
                <a:spcPct val="105000"/>
              </a:lnSpc>
              <a:buFont typeface="Wingdings" pitchFamily="2" charset="2"/>
              <a:buNone/>
            </a:pPr>
            <a:r>
              <a:rPr lang="en-US" altLang="zh-CN" sz="2400" smtClean="0"/>
              <a:t>	Port address translation is used to allow many internal users to share a single </a:t>
            </a:r>
            <a:r>
              <a:rPr lang="en-US" altLang="zh-CN" sz="2400" smtClean="0">
                <a:latin typeface="Tahoma" pitchFamily="34" charset="0"/>
              </a:rPr>
              <a:t>‘</a:t>
            </a:r>
            <a:r>
              <a:rPr lang="en-US" altLang="zh-CN" sz="2400" smtClean="0"/>
              <a:t>inside global</a:t>
            </a:r>
            <a:r>
              <a:rPr lang="en-US" altLang="zh-CN" sz="2400" smtClean="0">
                <a:latin typeface="Tahoma" pitchFamily="34" charset="0"/>
              </a:rPr>
              <a:t>’</a:t>
            </a:r>
            <a:r>
              <a:rPr lang="en-US" altLang="zh-CN" sz="2400" smtClean="0"/>
              <a:t> address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85750" y="1785938"/>
            <a:ext cx="885825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5" tIns="36512" rIns="73025" bIns="36512" anchor="ctr" anchorCtr="1"/>
          <a:lstStyle/>
          <a:p>
            <a:pPr marL="257175" indent="-257175" defTabSz="723900" eaLnBrk="0" hangingPunct="0">
              <a:spcBef>
                <a:spcPct val="35000"/>
              </a:spcBef>
              <a:buClr>
                <a:schemeClr val="accent2"/>
              </a:buClr>
              <a:buSzPct val="100000"/>
              <a:buFont typeface="Wingdings" pitchFamily="2" charset="2"/>
              <a:buChar char="p"/>
            </a:pPr>
            <a:r>
              <a:rPr lang="en-US" altLang="zh-CN" sz="2800" b="1">
                <a:solidFill>
                  <a:schemeClr val="tx2"/>
                </a:solidFill>
                <a:latin typeface="Helvetica" pitchFamily="34" charset="0"/>
              </a:rPr>
              <a:t>Inside Local address</a:t>
            </a:r>
            <a:r>
              <a:rPr lang="en-US" altLang="zh-CN" sz="2800" b="1">
                <a:latin typeface="Helvetica" pitchFamily="34" charset="0"/>
              </a:rPr>
              <a:t> (</a:t>
            </a:r>
            <a:r>
              <a:rPr lang="zh-CN" altLang="en-US" sz="2800" b="1">
                <a:latin typeface="宋体" charset="-122"/>
              </a:rPr>
              <a:t>内部本地地址</a:t>
            </a:r>
            <a:r>
              <a:rPr lang="zh-CN" altLang="en-US" sz="2800" b="1">
                <a:latin typeface="Helvetica" pitchFamily="34" charset="0"/>
              </a:rPr>
              <a:t> ):内网</a:t>
            </a:r>
            <a:r>
              <a:rPr lang="en-US" altLang="zh-CN" sz="2800" b="1">
                <a:latin typeface="Helvetica" pitchFamily="34" charset="0"/>
              </a:rPr>
              <a:t>IP</a:t>
            </a:r>
            <a:r>
              <a:rPr lang="zh-CN" altLang="en-US" sz="2800" b="1">
                <a:latin typeface="Helvetica" pitchFamily="34" charset="0"/>
              </a:rPr>
              <a:t>地址</a:t>
            </a:r>
            <a:endParaRPr lang="en-US" altLang="zh-CN" sz="2800" b="1">
              <a:latin typeface="Helvetica" pitchFamily="34" charset="0"/>
            </a:endParaRPr>
          </a:p>
          <a:p>
            <a:pPr marL="257175" indent="-257175" defTabSz="723900" eaLnBrk="0" hangingPunct="0">
              <a:spcBef>
                <a:spcPct val="35000"/>
              </a:spcBef>
              <a:buClr>
                <a:schemeClr val="accent2"/>
              </a:buClr>
              <a:buSzPct val="100000"/>
              <a:buFont typeface="Wingdings" pitchFamily="2" charset="2"/>
              <a:buChar char="p"/>
            </a:pPr>
            <a:endParaRPr lang="en-US" altLang="zh-CN" sz="2800" b="1">
              <a:latin typeface="Helvetica" pitchFamily="34" charset="0"/>
            </a:endParaRPr>
          </a:p>
          <a:p>
            <a:pPr marL="257175" indent="-257175" defTabSz="723900" eaLnBrk="0" hangingPunct="0">
              <a:spcBef>
                <a:spcPct val="35000"/>
              </a:spcBef>
              <a:buClr>
                <a:schemeClr val="accent2"/>
              </a:buClr>
              <a:buSzPct val="100000"/>
              <a:buFont typeface="Wingdings" pitchFamily="2" charset="2"/>
              <a:buChar char="p"/>
            </a:pPr>
            <a:r>
              <a:rPr lang="en-US" altLang="zh-CN" sz="2800" b="1">
                <a:solidFill>
                  <a:schemeClr val="tx2"/>
                </a:solidFill>
                <a:latin typeface="Helvetica" pitchFamily="34" charset="0"/>
              </a:rPr>
              <a:t>Inside Global address</a:t>
            </a:r>
            <a:r>
              <a:rPr lang="en-US" altLang="zh-CN" sz="2800" b="1">
                <a:latin typeface="Helvetica" pitchFamily="34" charset="0"/>
              </a:rPr>
              <a:t> (</a:t>
            </a:r>
            <a:r>
              <a:rPr lang="zh-CN" altLang="en-US" sz="2800" b="1">
                <a:latin typeface="宋体" charset="-122"/>
              </a:rPr>
              <a:t>内部全局地址</a:t>
            </a:r>
            <a:r>
              <a:rPr lang="en-US" altLang="zh-CN" sz="2800" b="1">
                <a:latin typeface="Helvetica" pitchFamily="34" charset="0"/>
              </a:rPr>
              <a:t>): </a:t>
            </a:r>
            <a:r>
              <a:rPr lang="zh-CN" altLang="en-US" sz="2800" b="1">
                <a:latin typeface="宋体" charset="-122"/>
              </a:rPr>
              <a:t>注册</a:t>
            </a:r>
            <a:r>
              <a:rPr lang="en-US" altLang="zh-CN" sz="2800" b="1">
                <a:latin typeface="Arial" charset="0"/>
              </a:rPr>
              <a:t>IP</a:t>
            </a:r>
            <a:r>
              <a:rPr lang="zh-CN" altLang="en-US" sz="2800" b="1">
                <a:latin typeface="宋体" charset="-122"/>
              </a:rPr>
              <a:t>地址</a:t>
            </a:r>
            <a:r>
              <a:rPr lang="zh-CN" altLang="en-US" sz="2800" b="1">
                <a:latin typeface="Arial" charset="0"/>
              </a:rPr>
              <a:t>,</a:t>
            </a:r>
            <a:r>
              <a:rPr lang="zh-CN" altLang="en-US" sz="2800" b="1">
                <a:latin typeface="宋体" charset="-122"/>
              </a:rPr>
              <a:t>对外部展示的内部地址</a:t>
            </a:r>
            <a:endParaRPr lang="en-US" altLang="zh-CN" sz="2800" b="1">
              <a:latin typeface="宋体" charset="-122"/>
            </a:endParaRPr>
          </a:p>
          <a:p>
            <a:pPr marL="257175" indent="-257175" defTabSz="723900" eaLnBrk="0" hangingPunct="0">
              <a:spcBef>
                <a:spcPct val="35000"/>
              </a:spcBef>
              <a:buClr>
                <a:schemeClr val="accent2"/>
              </a:buClr>
              <a:buSzPct val="100000"/>
              <a:buFont typeface="Wingdings" pitchFamily="2" charset="2"/>
              <a:buChar char="p"/>
            </a:pPr>
            <a:endParaRPr lang="zh-CN" altLang="en-US" sz="2800" b="1">
              <a:latin typeface="宋体" charset="-122"/>
            </a:endParaRPr>
          </a:p>
          <a:p>
            <a:pPr marL="257175" indent="-257175" defTabSz="723900" eaLnBrk="0" hangingPunct="0">
              <a:spcBef>
                <a:spcPct val="50000"/>
              </a:spcBef>
              <a:buClr>
                <a:schemeClr val="accent2"/>
              </a:buClr>
              <a:buSzPct val="100000"/>
              <a:buFont typeface="Wingdings" pitchFamily="2" charset="2"/>
              <a:buChar char="p"/>
            </a:pPr>
            <a:r>
              <a:rPr kumimoji="1" lang="en-US" altLang="zh-CN" sz="2800" b="1">
                <a:solidFill>
                  <a:schemeClr val="tx2"/>
                </a:solidFill>
                <a:latin typeface="Helvetica" pitchFamily="34" charset="0"/>
              </a:rPr>
              <a:t>Outside Global </a:t>
            </a:r>
            <a:r>
              <a:rPr lang="en-US" altLang="zh-CN" sz="2800" b="1">
                <a:solidFill>
                  <a:schemeClr val="tx2"/>
                </a:solidFill>
                <a:latin typeface="Helvetica" pitchFamily="34" charset="0"/>
              </a:rPr>
              <a:t>address</a:t>
            </a:r>
            <a:r>
              <a:rPr kumimoji="1" lang="en-US" altLang="zh-CN" sz="2800" b="1">
                <a:latin typeface="Arial" charset="0"/>
              </a:rPr>
              <a:t> (</a:t>
            </a:r>
            <a:r>
              <a:rPr kumimoji="1" lang="zh-CN" altLang="en-US" sz="2800" b="1">
                <a:latin typeface="宋体" charset="-122"/>
              </a:rPr>
              <a:t>外部全局地址</a:t>
            </a:r>
            <a:r>
              <a:rPr kumimoji="1" lang="en-US" altLang="zh-CN" sz="2800" b="1">
                <a:latin typeface="Arial" charset="0"/>
              </a:rPr>
              <a:t>):</a:t>
            </a:r>
            <a:r>
              <a:rPr kumimoji="1" lang="zh-CN" altLang="en-US" sz="2800" b="1">
                <a:latin typeface="宋体" charset="-122"/>
              </a:rPr>
              <a:t>由主机所有者分配的</a:t>
            </a:r>
            <a:r>
              <a:rPr kumimoji="1" lang="en-US" altLang="zh-CN" sz="2800" b="1">
                <a:latin typeface="Arial" charset="0"/>
              </a:rPr>
              <a:t>IP</a:t>
            </a:r>
            <a:r>
              <a:rPr kumimoji="1" lang="zh-CN" altLang="en-US" sz="2800" b="1">
                <a:latin typeface="宋体" charset="-122"/>
              </a:rPr>
              <a:t>地址。通常是注册地址。</a:t>
            </a:r>
            <a:r>
              <a:rPr lang="zh-CN" altLang="en-US" sz="2800" b="1">
                <a:latin typeface="Helvetica" pitchFamily="34" charset="0"/>
              </a:rPr>
              <a:t> </a:t>
            </a:r>
            <a:endParaRPr lang="en-US" altLang="zh-CN" sz="2800" b="1">
              <a:latin typeface="Helvetica" pitchFamily="34" charset="0"/>
            </a:endParaRPr>
          </a:p>
        </p:txBody>
      </p:sp>
      <p:sp>
        <p:nvSpPr>
          <p:cNvPr id="63491" name="Rectangle 3"/>
          <p:cNvSpPr>
            <a:spLocks noGrp="1" noChangeArrowheads="1"/>
          </p:cNvSpPr>
          <p:nvPr>
            <p:ph type="title"/>
          </p:nvPr>
        </p:nvSpPr>
        <p:spPr>
          <a:noFill/>
        </p:spPr>
        <p:txBody>
          <a:bodyPr lIns="82124" tIns="41061" rIns="82124" bIns="41061"/>
          <a:lstStyle/>
          <a:p>
            <a:pPr eaLnBrk="1" hangingPunct="1"/>
            <a:r>
              <a:rPr lang="en-US" altLang="zh-CN" smtClean="0">
                <a:latin typeface="Helvetica" pitchFamily="34" charset="0"/>
                <a:cs typeface="Arial" charset="0"/>
              </a:rPr>
              <a:t>NAT address types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93" name="AutoShape 343"/>
          <p:cNvSpPr>
            <a:spLocks noChangeArrowheads="1"/>
          </p:cNvSpPr>
          <p:nvPr/>
        </p:nvSpPr>
        <p:spPr bwMode="auto">
          <a:xfrm>
            <a:off x="3200400" y="4665663"/>
            <a:ext cx="5181600" cy="1514475"/>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4515" name="Rectangle 2"/>
          <p:cNvSpPr>
            <a:spLocks noGrp="1" noChangeArrowheads="1"/>
          </p:cNvSpPr>
          <p:nvPr>
            <p:ph type="title"/>
          </p:nvPr>
        </p:nvSpPr>
        <p:spPr>
          <a:xfrm>
            <a:off x="1143000" y="381000"/>
            <a:ext cx="7793038" cy="1143000"/>
          </a:xfrm>
        </p:spPr>
        <p:txBody>
          <a:bodyPr/>
          <a:lstStyle/>
          <a:p>
            <a:pPr eaLnBrk="1" hangingPunct="1"/>
            <a:r>
              <a:rPr lang="en-US" altLang="zh-CN" smtClean="0">
                <a:latin typeface="Helvetica" pitchFamily="34" charset="0"/>
                <a:cs typeface="Arial" charset="0"/>
              </a:rPr>
              <a:t>NAT address types</a:t>
            </a:r>
          </a:p>
        </p:txBody>
      </p:sp>
      <p:sp>
        <p:nvSpPr>
          <p:cNvPr id="64516" name="Freeform 3"/>
          <p:cNvSpPr>
            <a:spLocks/>
          </p:cNvSpPr>
          <p:nvPr/>
        </p:nvSpPr>
        <p:spPr bwMode="auto">
          <a:xfrm rot="2624">
            <a:off x="6702425" y="3633788"/>
            <a:ext cx="1524000" cy="195262"/>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17" name="Rectangle 5"/>
          <p:cNvSpPr>
            <a:spLocks noChangeArrowheads="1"/>
          </p:cNvSpPr>
          <p:nvPr/>
        </p:nvSpPr>
        <p:spPr bwMode="auto">
          <a:xfrm>
            <a:off x="3478213" y="55943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10.1.1.2</a:t>
            </a:r>
          </a:p>
        </p:txBody>
      </p:sp>
      <p:sp>
        <p:nvSpPr>
          <p:cNvPr id="64518" name="Rectangle 6"/>
          <p:cNvSpPr>
            <a:spLocks noChangeArrowheads="1"/>
          </p:cNvSpPr>
          <p:nvPr/>
        </p:nvSpPr>
        <p:spPr bwMode="auto">
          <a:xfrm>
            <a:off x="3478213" y="58737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10.1.1.1</a:t>
            </a:r>
          </a:p>
        </p:txBody>
      </p:sp>
      <p:sp>
        <p:nvSpPr>
          <p:cNvPr id="64519" name="Rectangle 7"/>
          <p:cNvSpPr>
            <a:spLocks noChangeArrowheads="1"/>
          </p:cNvSpPr>
          <p:nvPr/>
        </p:nvSpPr>
        <p:spPr bwMode="auto">
          <a:xfrm>
            <a:off x="4737100" y="4251325"/>
            <a:ext cx="124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rgbClr val="000000"/>
                </a:solidFill>
                <a:latin typeface="Helvetica" pitchFamily="34" charset="0"/>
              </a:rPr>
              <a:t>NAT table</a:t>
            </a:r>
          </a:p>
        </p:txBody>
      </p:sp>
      <p:sp>
        <p:nvSpPr>
          <p:cNvPr id="64520" name="Rectangle 8"/>
          <p:cNvSpPr>
            <a:spLocks noChangeArrowheads="1"/>
          </p:cNvSpPr>
          <p:nvPr/>
        </p:nvSpPr>
        <p:spPr bwMode="auto">
          <a:xfrm>
            <a:off x="4735513" y="5594350"/>
            <a:ext cx="1828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eaLnBrk="0" hangingPunct="0"/>
            <a:r>
              <a:rPr lang="zh-CN" altLang="en-US" sz="1700" b="1">
                <a:solidFill>
                  <a:srgbClr val="000000"/>
                </a:solidFill>
                <a:latin typeface="Helvetica" pitchFamily="34" charset="0"/>
              </a:rPr>
              <a:t>198.168.2.2</a:t>
            </a:r>
          </a:p>
        </p:txBody>
      </p:sp>
      <p:sp>
        <p:nvSpPr>
          <p:cNvPr id="64521" name="Rectangle 9"/>
          <p:cNvSpPr>
            <a:spLocks noChangeArrowheads="1"/>
          </p:cNvSpPr>
          <p:nvPr/>
        </p:nvSpPr>
        <p:spPr bwMode="auto">
          <a:xfrm>
            <a:off x="5002213" y="5873750"/>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198.168.2.1</a:t>
            </a:r>
          </a:p>
        </p:txBody>
      </p:sp>
      <p:sp>
        <p:nvSpPr>
          <p:cNvPr id="64522" name="Rectangle 10"/>
          <p:cNvSpPr>
            <a:spLocks noChangeArrowheads="1"/>
          </p:cNvSpPr>
          <p:nvPr/>
        </p:nvSpPr>
        <p:spPr bwMode="auto">
          <a:xfrm>
            <a:off x="6710363" y="55943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172.81.7.3</a:t>
            </a:r>
          </a:p>
        </p:txBody>
      </p:sp>
      <p:sp>
        <p:nvSpPr>
          <p:cNvPr id="64523" name="Rectangle 11"/>
          <p:cNvSpPr>
            <a:spLocks noChangeArrowheads="1"/>
          </p:cNvSpPr>
          <p:nvPr/>
        </p:nvSpPr>
        <p:spPr bwMode="auto">
          <a:xfrm>
            <a:off x="6710363" y="58737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172.80.7.3</a:t>
            </a:r>
          </a:p>
        </p:txBody>
      </p:sp>
      <p:sp>
        <p:nvSpPr>
          <p:cNvPr id="64524" name="Rectangle 12"/>
          <p:cNvSpPr>
            <a:spLocks noChangeArrowheads="1"/>
          </p:cNvSpPr>
          <p:nvPr/>
        </p:nvSpPr>
        <p:spPr bwMode="auto">
          <a:xfrm>
            <a:off x="3478213" y="5292725"/>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10.1.1.3</a:t>
            </a:r>
          </a:p>
        </p:txBody>
      </p:sp>
      <p:sp>
        <p:nvSpPr>
          <p:cNvPr id="64525" name="Rectangle 13"/>
          <p:cNvSpPr>
            <a:spLocks noChangeArrowheads="1"/>
          </p:cNvSpPr>
          <p:nvPr/>
        </p:nvSpPr>
        <p:spPr bwMode="auto">
          <a:xfrm>
            <a:off x="5000625" y="5292725"/>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198.168.2.3</a:t>
            </a:r>
          </a:p>
        </p:txBody>
      </p:sp>
      <p:sp>
        <p:nvSpPr>
          <p:cNvPr id="64526" name="Rectangle 14"/>
          <p:cNvSpPr>
            <a:spLocks noChangeArrowheads="1"/>
          </p:cNvSpPr>
          <p:nvPr/>
        </p:nvSpPr>
        <p:spPr bwMode="auto">
          <a:xfrm>
            <a:off x="6710363" y="5292725"/>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1700" b="1">
                <a:solidFill>
                  <a:srgbClr val="000000"/>
                </a:solidFill>
                <a:latin typeface="Helvetica" pitchFamily="34" charset="0"/>
              </a:rPr>
              <a:t>172.81.7.3</a:t>
            </a:r>
          </a:p>
        </p:txBody>
      </p:sp>
      <p:sp>
        <p:nvSpPr>
          <p:cNvPr id="64527" name="Line 15"/>
          <p:cNvSpPr>
            <a:spLocks noChangeShapeType="1"/>
          </p:cNvSpPr>
          <p:nvPr/>
        </p:nvSpPr>
        <p:spPr bwMode="auto">
          <a:xfrm>
            <a:off x="3200400" y="3633788"/>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8" name="Freeform 16"/>
          <p:cNvSpPr>
            <a:spLocks/>
          </p:cNvSpPr>
          <p:nvPr/>
        </p:nvSpPr>
        <p:spPr bwMode="auto">
          <a:xfrm rot="-2079366">
            <a:off x="6248400" y="25669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29" name="Freeform 17"/>
          <p:cNvSpPr>
            <a:spLocks/>
          </p:cNvSpPr>
          <p:nvPr/>
        </p:nvSpPr>
        <p:spPr bwMode="auto">
          <a:xfrm>
            <a:off x="3352800" y="34813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30" name="Line 18"/>
          <p:cNvSpPr>
            <a:spLocks noChangeShapeType="1"/>
          </p:cNvSpPr>
          <p:nvPr/>
        </p:nvSpPr>
        <p:spPr bwMode="auto">
          <a:xfrm>
            <a:off x="1447800" y="48942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19"/>
          <p:cNvSpPr>
            <a:spLocks noChangeShapeType="1"/>
          </p:cNvSpPr>
          <p:nvPr/>
        </p:nvSpPr>
        <p:spPr bwMode="auto">
          <a:xfrm>
            <a:off x="1447800" y="22780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2" name="Line 20"/>
          <p:cNvSpPr>
            <a:spLocks noChangeShapeType="1"/>
          </p:cNvSpPr>
          <p:nvPr/>
        </p:nvSpPr>
        <p:spPr bwMode="auto">
          <a:xfrm>
            <a:off x="2133600" y="2262188"/>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3" name="Line 21"/>
          <p:cNvSpPr>
            <a:spLocks noChangeShapeType="1"/>
          </p:cNvSpPr>
          <p:nvPr/>
        </p:nvSpPr>
        <p:spPr bwMode="auto">
          <a:xfrm>
            <a:off x="2133600" y="35575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Rectangle 22"/>
          <p:cNvSpPr>
            <a:spLocks noChangeArrowheads="1"/>
          </p:cNvSpPr>
          <p:nvPr/>
        </p:nvSpPr>
        <p:spPr bwMode="auto">
          <a:xfrm>
            <a:off x="457200" y="1957388"/>
            <a:ext cx="2057400" cy="3810000"/>
          </a:xfrm>
          <a:prstGeom prst="rect">
            <a:avLst/>
          </a:prstGeom>
          <a:noFill/>
          <a:ln w="28575">
            <a:solidFill>
              <a:schemeClr val="hlink"/>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4535" name="Group 23"/>
          <p:cNvGrpSpPr>
            <a:grpSpLocks/>
          </p:cNvGrpSpPr>
          <p:nvPr/>
        </p:nvGrpSpPr>
        <p:grpSpPr bwMode="auto">
          <a:xfrm>
            <a:off x="4876800" y="2947988"/>
            <a:ext cx="2273300" cy="1225550"/>
            <a:chOff x="3034" y="1394"/>
            <a:chExt cx="1432" cy="772"/>
          </a:xfrm>
        </p:grpSpPr>
        <p:sp>
          <p:nvSpPr>
            <p:cNvPr id="64850" name="Freeform 24"/>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51" name="Rectangle 25"/>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52" name="Oval 26"/>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3" name="Oval 27"/>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4" name="Oval 28"/>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5" name="Oval 29"/>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6" name="Oval 30"/>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7" name="Oval 31"/>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8" name="Oval 32"/>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59" name="Oval 33"/>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0" name="Oval 34"/>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1" name="Oval 35"/>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2" name="Oval 36"/>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3" name="Oval 37"/>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4" name="Oval 38"/>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5" name="Oval 39"/>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6" name="Oval 40"/>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7" name="Oval 41"/>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8" name="Oval 42"/>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69" name="Oval 43"/>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4536" name="Rectangle 44"/>
          <p:cNvSpPr>
            <a:spLocks noChangeArrowheads="1"/>
          </p:cNvSpPr>
          <p:nvPr/>
        </p:nvSpPr>
        <p:spPr bwMode="auto">
          <a:xfrm>
            <a:off x="5487988" y="3328988"/>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Internet</a:t>
            </a:r>
          </a:p>
        </p:txBody>
      </p:sp>
      <p:sp>
        <p:nvSpPr>
          <p:cNvPr id="64537" name="Rectangle 45"/>
          <p:cNvSpPr>
            <a:spLocks noChangeArrowheads="1"/>
          </p:cNvSpPr>
          <p:nvPr/>
        </p:nvSpPr>
        <p:spPr bwMode="auto">
          <a:xfrm>
            <a:off x="1177925" y="1576388"/>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64538" name="Rectangle 46"/>
          <p:cNvSpPr>
            <a:spLocks noChangeArrowheads="1"/>
          </p:cNvSpPr>
          <p:nvPr/>
        </p:nvSpPr>
        <p:spPr bwMode="auto">
          <a:xfrm>
            <a:off x="762000" y="52593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10.1.1.1</a:t>
            </a:r>
          </a:p>
        </p:txBody>
      </p:sp>
      <p:grpSp>
        <p:nvGrpSpPr>
          <p:cNvPr id="64539" name="Group 47"/>
          <p:cNvGrpSpPr>
            <a:grpSpLocks/>
          </p:cNvGrpSpPr>
          <p:nvPr/>
        </p:nvGrpSpPr>
        <p:grpSpPr bwMode="auto">
          <a:xfrm>
            <a:off x="758825" y="4554538"/>
            <a:ext cx="1035050" cy="863600"/>
            <a:chOff x="598" y="2234"/>
            <a:chExt cx="652" cy="544"/>
          </a:xfrm>
        </p:grpSpPr>
        <p:sp>
          <p:nvSpPr>
            <p:cNvPr id="64801" name="Rectangle 48"/>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2" name="Rectangle 49"/>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3" name="Freeform 50"/>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04" name="Freeform 51"/>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05" name="Oval 52"/>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6" name="Oval 53"/>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7" name="Oval 54"/>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8" name="Oval 55"/>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09" name="Rectangle 56"/>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0" name="Rectangle 57"/>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1" name="Arc 58"/>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12" name="Oval 59"/>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3" name="Oval 60"/>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4" name="Oval 61"/>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5" name="Oval 62"/>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16" name="Rectangle 63"/>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7" name="Rectangle 64"/>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18" name="Rectangle 65"/>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19" name="Rectangle 66"/>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0" name="Oval 67"/>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1" name="Oval 68"/>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2" name="Oval 69"/>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3" name="Oval 70"/>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24" name="Rectangle 71"/>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5" name="Rectangle 72"/>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6" name="Rectangle 73"/>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7" name="Rectangle 74"/>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28" name="Rectangle 75"/>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29" name="Freeform 76"/>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30" name="Freeform 77"/>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831" name="Oval 78"/>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2" name="Oval 79"/>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3" name="Oval 80"/>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4" name="Oval 81"/>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5" name="Rectangle 82"/>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36" name="Rectangle 83"/>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37" name="Arc 84"/>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838" name="Oval 85"/>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39" name="Oval 86"/>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0" name="Oval 87"/>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1" name="Oval 88"/>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2" name="Rectangle 89"/>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3" name="Rectangle 90"/>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4" name="Oval 91"/>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5" name="Oval 92"/>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6" name="Oval 93"/>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7" name="Oval 94"/>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848" name="Rectangle 95"/>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49" name="Rectangle 96"/>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4540" name="Group 97"/>
          <p:cNvGrpSpPr>
            <a:grpSpLocks/>
          </p:cNvGrpSpPr>
          <p:nvPr/>
        </p:nvGrpSpPr>
        <p:grpSpPr bwMode="auto">
          <a:xfrm>
            <a:off x="7578725" y="1804988"/>
            <a:ext cx="1054100" cy="863600"/>
            <a:chOff x="4870" y="1034"/>
            <a:chExt cx="664" cy="544"/>
          </a:xfrm>
        </p:grpSpPr>
        <p:sp>
          <p:nvSpPr>
            <p:cNvPr id="64752" name="Freeform 98"/>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3" name="Rectangle 99"/>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54" name="Freeform 100"/>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5" name="Freeform 101"/>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56" name="Oval 102"/>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7" name="Oval 103"/>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8" name="Oval 104"/>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9" name="Oval 105"/>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0" name="Rectangle 106"/>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1" name="Rectangle 107"/>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2" name="Arc 108"/>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63" name="Oval 109"/>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4" name="Oval 110"/>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5" name="Oval 111"/>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6" name="Oval 112"/>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67" name="Rectangle 113"/>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68" name="Rectangle 114"/>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69" name="Rectangle 115"/>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0" name="Rectangle 116"/>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1" name="Oval 117"/>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2" name="Oval 118"/>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3" name="Oval 119"/>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4" name="Oval 120"/>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75" name="Rectangle 121"/>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6" name="Rectangle 122"/>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7" name="Rectangle 123"/>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78" name="Rectangle 124"/>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79" name="Rectangle 125"/>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0" name="Freeform 126"/>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81" name="Freeform 127"/>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82" name="Oval 128"/>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3" name="Oval 129"/>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4" name="Oval 130"/>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5" name="Oval 131"/>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86" name="Rectangle 132"/>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7" name="Rectangle 133"/>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88" name="Arc 134"/>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89" name="Oval 135"/>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0" name="Oval 136"/>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1" name="Oval 137"/>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2" name="Oval 138"/>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3" name="Rectangle 139"/>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94" name="Rectangle 140"/>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95" name="Oval 141"/>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6" name="Oval 142"/>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7" name="Oval 143"/>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8" name="Oval 144"/>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99" name="Rectangle 145"/>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800" name="Rectangle 146"/>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4541" name="Group 147"/>
          <p:cNvGrpSpPr>
            <a:grpSpLocks/>
          </p:cNvGrpSpPr>
          <p:nvPr/>
        </p:nvGrpSpPr>
        <p:grpSpPr bwMode="auto">
          <a:xfrm>
            <a:off x="758825" y="2033588"/>
            <a:ext cx="1054100" cy="863600"/>
            <a:chOff x="574" y="1478"/>
            <a:chExt cx="664" cy="544"/>
          </a:xfrm>
        </p:grpSpPr>
        <p:sp>
          <p:nvSpPr>
            <p:cNvPr id="64703" name="Rectangle 148"/>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04" name="Rectangle 149"/>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05" name="Freeform 150"/>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06" name="Freeform 151"/>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07" name="Oval 152"/>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08" name="Oval 153"/>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09" name="Oval 154"/>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0" name="Oval 155"/>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1" name="Rectangle 156"/>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2" name="Rectangle 157"/>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3" name="Arc 158"/>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14" name="Oval 159"/>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5" name="Oval 160"/>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6" name="Oval 161"/>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7" name="Oval 162"/>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18" name="Rectangle 163"/>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19" name="Rectangle 164"/>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0" name="Rectangle 165"/>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1" name="Rectangle 166"/>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2" name="Oval 167"/>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3" name="Oval 168"/>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4" name="Oval 169"/>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5" name="Oval 170"/>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26" name="Rectangle 171"/>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7" name="Rectangle 172"/>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28" name="Rectangle 173"/>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29" name="Rectangle 174"/>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30" name="Rectangle 175"/>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1" name="Freeform 176"/>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32" name="Freeform 177"/>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733" name="Oval 178"/>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4" name="Oval 179"/>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5" name="Oval 180"/>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6" name="Oval 181"/>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37" name="Rectangle 182"/>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8" name="Rectangle 183"/>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39" name="Arc 184"/>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740" name="Oval 185"/>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1" name="Oval 186"/>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2" name="Oval 187"/>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3" name="Oval 188"/>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4" name="Rectangle 189"/>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45" name="Rectangle 190"/>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46" name="Oval 191"/>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7" name="Oval 192"/>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8" name="Oval 193"/>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49" name="Oval 194"/>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750" name="Rectangle 195"/>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751" name="Rectangle 196"/>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42" name="Oval 197"/>
          <p:cNvSpPr>
            <a:spLocks noChangeArrowheads="1"/>
          </p:cNvSpPr>
          <p:nvPr/>
        </p:nvSpPr>
        <p:spPr bwMode="auto">
          <a:xfrm>
            <a:off x="2232025" y="4240213"/>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43" name="Rectangle 198"/>
          <p:cNvSpPr>
            <a:spLocks noChangeArrowheads="1"/>
          </p:cNvSpPr>
          <p:nvPr/>
        </p:nvSpPr>
        <p:spPr bwMode="auto">
          <a:xfrm>
            <a:off x="7718425" y="25606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B</a:t>
            </a:r>
          </a:p>
        </p:txBody>
      </p:sp>
      <p:sp>
        <p:nvSpPr>
          <p:cNvPr id="64544" name="Rectangle 199"/>
          <p:cNvSpPr>
            <a:spLocks noChangeArrowheads="1"/>
          </p:cNvSpPr>
          <p:nvPr/>
        </p:nvSpPr>
        <p:spPr bwMode="auto">
          <a:xfrm>
            <a:off x="7620000" y="2754313"/>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172.80.7.3</a:t>
            </a:r>
          </a:p>
        </p:txBody>
      </p:sp>
      <p:sp>
        <p:nvSpPr>
          <p:cNvPr id="64545" name="Rectangle 200"/>
          <p:cNvSpPr>
            <a:spLocks noChangeArrowheads="1"/>
          </p:cNvSpPr>
          <p:nvPr/>
        </p:nvSpPr>
        <p:spPr bwMode="auto">
          <a:xfrm>
            <a:off x="2209800" y="41671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1</a:t>
            </a:r>
          </a:p>
        </p:txBody>
      </p:sp>
      <p:sp>
        <p:nvSpPr>
          <p:cNvPr id="64546" name="Oval 201"/>
          <p:cNvSpPr>
            <a:spLocks noChangeArrowheads="1"/>
          </p:cNvSpPr>
          <p:nvPr/>
        </p:nvSpPr>
        <p:spPr bwMode="auto">
          <a:xfrm>
            <a:off x="4179888" y="28130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47" name="Rectangle 202"/>
          <p:cNvSpPr>
            <a:spLocks noChangeArrowheads="1"/>
          </p:cNvSpPr>
          <p:nvPr/>
        </p:nvSpPr>
        <p:spPr bwMode="auto">
          <a:xfrm>
            <a:off x="4159250" y="2733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3</a:t>
            </a:r>
          </a:p>
        </p:txBody>
      </p:sp>
      <p:pic>
        <p:nvPicPr>
          <p:cNvPr id="64548" name="Picture 20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28988"/>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49" name="Group 204"/>
          <p:cNvGrpSpPr>
            <a:grpSpLocks/>
          </p:cNvGrpSpPr>
          <p:nvPr/>
        </p:nvGrpSpPr>
        <p:grpSpPr bwMode="auto">
          <a:xfrm>
            <a:off x="1414463" y="4513263"/>
            <a:ext cx="1176337" cy="417512"/>
            <a:chOff x="753" y="3533"/>
            <a:chExt cx="741" cy="263"/>
          </a:xfrm>
        </p:grpSpPr>
        <p:sp>
          <p:nvSpPr>
            <p:cNvPr id="64698" name="Freeform 205"/>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9" name="Freeform 206"/>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0" name="Freeform 207"/>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1" name="Freeform 208"/>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702" name="Freeform 209"/>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0" name="Group 210"/>
          <p:cNvGrpSpPr>
            <a:grpSpLocks/>
          </p:cNvGrpSpPr>
          <p:nvPr/>
        </p:nvGrpSpPr>
        <p:grpSpPr bwMode="auto">
          <a:xfrm>
            <a:off x="3505200" y="3063875"/>
            <a:ext cx="1176338" cy="417513"/>
            <a:chOff x="753" y="3533"/>
            <a:chExt cx="741" cy="263"/>
          </a:xfrm>
        </p:grpSpPr>
        <p:sp>
          <p:nvSpPr>
            <p:cNvPr id="64693" name="Freeform 211"/>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4" name="Freeform 212"/>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5" name="Freeform 213"/>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6" name="Freeform 214"/>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97" name="Freeform 215"/>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1" name="Group 216"/>
          <p:cNvGrpSpPr>
            <a:grpSpLocks/>
          </p:cNvGrpSpPr>
          <p:nvPr/>
        </p:nvGrpSpPr>
        <p:grpSpPr bwMode="auto">
          <a:xfrm flipH="1">
            <a:off x="6748463" y="2185988"/>
            <a:ext cx="1176337" cy="417512"/>
            <a:chOff x="753" y="3533"/>
            <a:chExt cx="741" cy="263"/>
          </a:xfrm>
        </p:grpSpPr>
        <p:sp>
          <p:nvSpPr>
            <p:cNvPr id="64688" name="Freeform 217"/>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9" name="Freeform 218"/>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0" name="Freeform 219"/>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1" name="Freeform 220"/>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92" name="Freeform 221"/>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552" name="Group 222"/>
          <p:cNvGrpSpPr>
            <a:grpSpLocks/>
          </p:cNvGrpSpPr>
          <p:nvPr/>
        </p:nvGrpSpPr>
        <p:grpSpPr bwMode="auto">
          <a:xfrm flipH="1">
            <a:off x="2209800" y="3024188"/>
            <a:ext cx="1176338" cy="417512"/>
            <a:chOff x="753" y="3533"/>
            <a:chExt cx="741" cy="263"/>
          </a:xfrm>
        </p:grpSpPr>
        <p:sp>
          <p:nvSpPr>
            <p:cNvPr id="64683" name="Freeform 223"/>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4" name="Freeform 224"/>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5" name="Freeform 225"/>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6" name="Freeform 226"/>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4687" name="Freeform 227"/>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53" name="Rectangle 228"/>
          <p:cNvSpPr>
            <a:spLocks noChangeArrowheads="1"/>
          </p:cNvSpPr>
          <p:nvPr/>
        </p:nvSpPr>
        <p:spPr bwMode="auto">
          <a:xfrm>
            <a:off x="1919288" y="4513263"/>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SA</a:t>
            </a:r>
          </a:p>
          <a:p>
            <a:pPr algn="ctr" eaLnBrk="0" hangingPunct="0"/>
            <a:r>
              <a:rPr lang="en-US" altLang="zh-CN" sz="1000" b="1">
                <a:solidFill>
                  <a:schemeClr val="bg1"/>
                </a:solidFill>
                <a:latin typeface="Helvetica" pitchFamily="34" charset="0"/>
              </a:rPr>
              <a:t>10.1.1.1</a:t>
            </a:r>
          </a:p>
        </p:txBody>
      </p:sp>
      <p:sp>
        <p:nvSpPr>
          <p:cNvPr id="64554" name="Rectangle 229"/>
          <p:cNvSpPr>
            <a:spLocks noChangeArrowheads="1"/>
          </p:cNvSpPr>
          <p:nvPr/>
        </p:nvSpPr>
        <p:spPr bwMode="auto">
          <a:xfrm>
            <a:off x="2211388" y="3024188"/>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DA</a:t>
            </a:r>
          </a:p>
          <a:p>
            <a:pPr algn="ctr" eaLnBrk="0" hangingPunct="0"/>
            <a:r>
              <a:rPr lang="en-US" altLang="zh-CN" sz="1000" b="1">
                <a:solidFill>
                  <a:schemeClr val="bg1"/>
                </a:solidFill>
                <a:latin typeface="Helvetica" pitchFamily="34" charset="0"/>
              </a:rPr>
              <a:t>10.1.1.1</a:t>
            </a:r>
          </a:p>
        </p:txBody>
      </p:sp>
      <p:sp>
        <p:nvSpPr>
          <p:cNvPr id="64555" name="Rectangle 230"/>
          <p:cNvSpPr>
            <a:spLocks noChangeArrowheads="1"/>
          </p:cNvSpPr>
          <p:nvPr/>
        </p:nvSpPr>
        <p:spPr bwMode="auto">
          <a:xfrm>
            <a:off x="3886200" y="30638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SA</a:t>
            </a:r>
          </a:p>
          <a:p>
            <a:pPr algn="ctr" eaLnBrk="0" hangingPunct="0"/>
            <a:r>
              <a:rPr lang="en-US" altLang="zh-CN" sz="1000" b="1">
                <a:solidFill>
                  <a:schemeClr val="bg1"/>
                </a:solidFill>
                <a:latin typeface="Helvetica" pitchFamily="34" charset="0"/>
              </a:rPr>
              <a:t>198.168.2.1</a:t>
            </a:r>
          </a:p>
        </p:txBody>
      </p:sp>
      <p:sp>
        <p:nvSpPr>
          <p:cNvPr id="64556" name="Rectangle 231"/>
          <p:cNvSpPr>
            <a:spLocks noChangeArrowheads="1"/>
          </p:cNvSpPr>
          <p:nvPr/>
        </p:nvSpPr>
        <p:spPr bwMode="auto">
          <a:xfrm>
            <a:off x="6672263" y="2185988"/>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bg1"/>
                </a:solidFill>
                <a:latin typeface="Helvetica" pitchFamily="34" charset="0"/>
              </a:rPr>
              <a:t>DA</a:t>
            </a:r>
          </a:p>
          <a:p>
            <a:pPr algn="ctr" eaLnBrk="0" hangingPunct="0"/>
            <a:r>
              <a:rPr lang="en-US" altLang="zh-CN" sz="1000" b="1">
                <a:solidFill>
                  <a:schemeClr val="bg1"/>
                </a:solidFill>
                <a:latin typeface="Helvetica" pitchFamily="34" charset="0"/>
              </a:rPr>
              <a:t>198.168.2.1</a:t>
            </a:r>
          </a:p>
        </p:txBody>
      </p:sp>
      <p:sp>
        <p:nvSpPr>
          <p:cNvPr id="64557" name="Line 232"/>
          <p:cNvSpPr>
            <a:spLocks noChangeShapeType="1"/>
          </p:cNvSpPr>
          <p:nvPr/>
        </p:nvSpPr>
        <p:spPr bwMode="auto">
          <a:xfrm>
            <a:off x="1450975" y="37861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8" name="Rectangle 233"/>
          <p:cNvSpPr>
            <a:spLocks noChangeArrowheads="1"/>
          </p:cNvSpPr>
          <p:nvPr/>
        </p:nvSpPr>
        <p:spPr bwMode="auto">
          <a:xfrm>
            <a:off x="762000" y="40528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10.1.1.2</a:t>
            </a:r>
          </a:p>
        </p:txBody>
      </p:sp>
      <p:grpSp>
        <p:nvGrpSpPr>
          <p:cNvPr id="64559" name="Group 234"/>
          <p:cNvGrpSpPr>
            <a:grpSpLocks/>
          </p:cNvGrpSpPr>
          <p:nvPr/>
        </p:nvGrpSpPr>
        <p:grpSpPr bwMode="auto">
          <a:xfrm>
            <a:off x="758825" y="3328988"/>
            <a:ext cx="1054100" cy="863600"/>
            <a:chOff x="574" y="1478"/>
            <a:chExt cx="664" cy="544"/>
          </a:xfrm>
        </p:grpSpPr>
        <p:sp>
          <p:nvSpPr>
            <p:cNvPr id="64634" name="Rectangle 235"/>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5" name="Rectangle 236"/>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6" name="Freeform 237"/>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37" name="Freeform 238"/>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38" name="Oval 239"/>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9" name="Oval 240"/>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0" name="Oval 241"/>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1" name="Oval 242"/>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2" name="Rectangle 243"/>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43" name="Rectangle 244"/>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44" name="Arc 245"/>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45" name="Oval 246"/>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6" name="Oval 247"/>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7" name="Oval 248"/>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8" name="Oval 249"/>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49" name="Rectangle 250"/>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0" name="Rectangle 251"/>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1" name="Rectangle 252"/>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2" name="Rectangle 253"/>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3" name="Oval 254"/>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4" name="Oval 255"/>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5" name="Oval 256"/>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6" name="Oval 257"/>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57" name="Rectangle 258"/>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58" name="Rectangle 259"/>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59" name="Rectangle 260"/>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0" name="Rectangle 261"/>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61" name="Rectangle 262"/>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2" name="Freeform 263"/>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3" name="Freeform 264"/>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64" name="Oval 265"/>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5" name="Oval 266"/>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6" name="Oval 267"/>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7" name="Oval 268"/>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68" name="Rectangle 269"/>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69" name="Rectangle 270"/>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0" name="Arc 271"/>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71" name="Oval 272"/>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2" name="Oval 273"/>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3" name="Oval 274"/>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4" name="Oval 275"/>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5" name="Rectangle 276"/>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6" name="Rectangle 277"/>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77" name="Oval 278"/>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8" name="Oval 279"/>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79" name="Oval 280"/>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80" name="Oval 281"/>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81" name="Rectangle 282"/>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82" name="Rectangle 283"/>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60" name="Rectangle 284"/>
          <p:cNvSpPr>
            <a:spLocks noChangeArrowheads="1"/>
          </p:cNvSpPr>
          <p:nvPr/>
        </p:nvSpPr>
        <p:spPr bwMode="auto">
          <a:xfrm>
            <a:off x="762000" y="27447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10.1.1.3</a:t>
            </a:r>
          </a:p>
        </p:txBody>
      </p:sp>
      <p:sp>
        <p:nvSpPr>
          <p:cNvPr id="64561" name="Oval 285"/>
          <p:cNvSpPr>
            <a:spLocks noChangeArrowheads="1"/>
          </p:cNvSpPr>
          <p:nvPr/>
        </p:nvSpPr>
        <p:spPr bwMode="auto">
          <a:xfrm>
            <a:off x="7029450" y="18986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62" name="Rectangle 286"/>
          <p:cNvSpPr>
            <a:spLocks noChangeArrowheads="1"/>
          </p:cNvSpPr>
          <p:nvPr/>
        </p:nvSpPr>
        <p:spPr bwMode="auto">
          <a:xfrm>
            <a:off x="7002463" y="1819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4563" name="Oval 287"/>
          <p:cNvSpPr>
            <a:spLocks noChangeArrowheads="1"/>
          </p:cNvSpPr>
          <p:nvPr/>
        </p:nvSpPr>
        <p:spPr bwMode="auto">
          <a:xfrm>
            <a:off x="2459038" y="2719388"/>
            <a:ext cx="285750" cy="209550"/>
          </a:xfrm>
          <a:prstGeom prst="ellipse">
            <a:avLst/>
          </a:prstGeom>
          <a:solidFill>
            <a:srgbClr val="000000"/>
          </a:solidFill>
          <a:ln w="25400">
            <a:solidFill>
              <a:srgbClr val="000000"/>
            </a:solidFill>
            <a:round/>
            <a:headEnd/>
            <a:tailEnd/>
          </a:ln>
        </p:spPr>
        <p:txBody>
          <a:bodyPr wrap="none" anchor="ctr"/>
          <a:lstStyle/>
          <a:p>
            <a:pPr algn="ctr"/>
            <a:endParaRPr lang="zh-CN" altLang="en-US">
              <a:solidFill>
                <a:schemeClr val="bg1"/>
              </a:solidFill>
            </a:endParaRPr>
          </a:p>
        </p:txBody>
      </p:sp>
      <p:sp>
        <p:nvSpPr>
          <p:cNvPr id="64564" name="Rectangle 288"/>
          <p:cNvSpPr>
            <a:spLocks noChangeArrowheads="1"/>
          </p:cNvSpPr>
          <p:nvPr/>
        </p:nvSpPr>
        <p:spPr bwMode="auto">
          <a:xfrm>
            <a:off x="2438400" y="26400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5</a:t>
            </a:r>
          </a:p>
        </p:txBody>
      </p:sp>
      <p:sp>
        <p:nvSpPr>
          <p:cNvPr id="64565" name="Oval 289"/>
          <p:cNvSpPr>
            <a:spLocks noChangeArrowheads="1"/>
          </p:cNvSpPr>
          <p:nvPr/>
        </p:nvSpPr>
        <p:spPr bwMode="auto">
          <a:xfrm>
            <a:off x="4440238" y="4322763"/>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4566" name="Rectangle 290"/>
          <p:cNvSpPr>
            <a:spLocks noChangeArrowheads="1"/>
          </p:cNvSpPr>
          <p:nvPr/>
        </p:nvSpPr>
        <p:spPr bwMode="auto">
          <a:xfrm>
            <a:off x="4419600" y="4243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2</a:t>
            </a:r>
          </a:p>
        </p:txBody>
      </p:sp>
      <p:grpSp>
        <p:nvGrpSpPr>
          <p:cNvPr id="64567" name="Group 291"/>
          <p:cNvGrpSpPr>
            <a:grpSpLocks/>
          </p:cNvGrpSpPr>
          <p:nvPr/>
        </p:nvGrpSpPr>
        <p:grpSpPr bwMode="auto">
          <a:xfrm>
            <a:off x="7624763" y="3176588"/>
            <a:ext cx="1054100" cy="863600"/>
            <a:chOff x="4870" y="1034"/>
            <a:chExt cx="664" cy="544"/>
          </a:xfrm>
        </p:grpSpPr>
        <p:sp>
          <p:nvSpPr>
            <p:cNvPr id="64585" name="Freeform 292"/>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6" name="Rectangle 293"/>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87" name="Freeform 294"/>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8" name="Freeform 295"/>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589" name="Oval 296"/>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0" name="Oval 297"/>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1" name="Oval 298"/>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2" name="Oval 299"/>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3" name="Rectangle 300"/>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94" name="Rectangle 301"/>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595" name="Arc 302"/>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6" name="Oval 303"/>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7" name="Oval 304"/>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8" name="Oval 305"/>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599" name="Oval 306"/>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0" name="Rectangle 307"/>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1" name="Rectangle 308"/>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2" name="Rectangle 309"/>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3" name="Rectangle 310"/>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4" name="Oval 311"/>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5" name="Oval 312"/>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6" name="Oval 313"/>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7" name="Oval 314"/>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08" name="Rectangle 315"/>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09" name="Rectangle 316"/>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10" name="Rectangle 317"/>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11" name="Rectangle 318"/>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12" name="Rectangle 319"/>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13" name="Freeform 320"/>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4" name="Freeform 321"/>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4615" name="Oval 322"/>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6" name="Oval 323"/>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7" name="Oval 324"/>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8" name="Oval 325"/>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19" name="Rectangle 326"/>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0" name="Rectangle 327"/>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1" name="Arc 328"/>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22" name="Oval 329"/>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3" name="Oval 330"/>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4" name="Oval 331"/>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5" name="Oval 332"/>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6" name="Rectangle 333"/>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7" name="Rectangle 334"/>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28" name="Oval 335"/>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29" name="Oval 336"/>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0" name="Oval 337"/>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1" name="Oval 338"/>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4632" name="Rectangle 339"/>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4633" name="Rectangle 340"/>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4568" name="Rectangle 341"/>
          <p:cNvSpPr>
            <a:spLocks noChangeArrowheads="1"/>
          </p:cNvSpPr>
          <p:nvPr/>
        </p:nvSpPr>
        <p:spPr bwMode="auto">
          <a:xfrm>
            <a:off x="7764463" y="39322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C</a:t>
            </a:r>
          </a:p>
        </p:txBody>
      </p:sp>
      <p:sp>
        <p:nvSpPr>
          <p:cNvPr id="64569" name="Rectangle 342"/>
          <p:cNvSpPr>
            <a:spLocks noChangeArrowheads="1"/>
          </p:cNvSpPr>
          <p:nvPr/>
        </p:nvSpPr>
        <p:spPr bwMode="auto">
          <a:xfrm>
            <a:off x="7666038" y="4125913"/>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rgbClr val="000000"/>
                </a:solidFill>
                <a:latin typeface="Helvetica" pitchFamily="34" charset="0"/>
              </a:rPr>
              <a:t>172.81.7.3</a:t>
            </a:r>
          </a:p>
        </p:txBody>
      </p:sp>
      <p:sp>
        <p:nvSpPr>
          <p:cNvPr id="64570" name="Rectangle 344"/>
          <p:cNvSpPr>
            <a:spLocks noChangeArrowheads="1"/>
          </p:cNvSpPr>
          <p:nvPr/>
        </p:nvSpPr>
        <p:spPr bwMode="auto">
          <a:xfrm flipH="1">
            <a:off x="4873625" y="4713288"/>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Inside Global IP </a:t>
            </a:r>
          </a:p>
        </p:txBody>
      </p:sp>
      <p:sp>
        <p:nvSpPr>
          <p:cNvPr id="64571" name="Rectangle 345"/>
          <p:cNvSpPr>
            <a:spLocks noChangeArrowheads="1"/>
          </p:cNvSpPr>
          <p:nvPr/>
        </p:nvSpPr>
        <p:spPr bwMode="auto">
          <a:xfrm flipH="1">
            <a:off x="4938713"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Address</a:t>
            </a:r>
          </a:p>
        </p:txBody>
      </p:sp>
      <p:sp>
        <p:nvSpPr>
          <p:cNvPr id="64572" name="Rectangle 346"/>
          <p:cNvSpPr>
            <a:spLocks noChangeArrowheads="1"/>
          </p:cNvSpPr>
          <p:nvPr/>
        </p:nvSpPr>
        <p:spPr bwMode="auto">
          <a:xfrm flipH="1">
            <a:off x="6554788" y="4725988"/>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Outside Global </a:t>
            </a:r>
          </a:p>
        </p:txBody>
      </p:sp>
      <p:sp>
        <p:nvSpPr>
          <p:cNvPr id="64573" name="Rectangle 347"/>
          <p:cNvSpPr>
            <a:spLocks noChangeArrowheads="1"/>
          </p:cNvSpPr>
          <p:nvPr/>
        </p:nvSpPr>
        <p:spPr bwMode="auto">
          <a:xfrm flipH="1">
            <a:off x="6567488" y="4954588"/>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IP Address</a:t>
            </a:r>
          </a:p>
        </p:txBody>
      </p:sp>
      <p:sp>
        <p:nvSpPr>
          <p:cNvPr id="64574" name="Rectangle 348"/>
          <p:cNvSpPr>
            <a:spLocks noChangeArrowheads="1"/>
          </p:cNvSpPr>
          <p:nvPr/>
        </p:nvSpPr>
        <p:spPr bwMode="auto">
          <a:xfrm flipH="1">
            <a:off x="3330575" y="4713288"/>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Inside Local IP </a:t>
            </a:r>
          </a:p>
        </p:txBody>
      </p:sp>
      <p:sp>
        <p:nvSpPr>
          <p:cNvPr id="64575" name="Rectangle 349"/>
          <p:cNvSpPr>
            <a:spLocks noChangeArrowheads="1"/>
          </p:cNvSpPr>
          <p:nvPr/>
        </p:nvSpPr>
        <p:spPr bwMode="auto">
          <a:xfrm flipH="1">
            <a:off x="3316288"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Address</a:t>
            </a:r>
          </a:p>
        </p:txBody>
      </p:sp>
      <p:sp>
        <p:nvSpPr>
          <p:cNvPr id="64576" name="Line 350"/>
          <p:cNvSpPr>
            <a:spLocks noChangeShapeType="1"/>
          </p:cNvSpPr>
          <p:nvPr/>
        </p:nvSpPr>
        <p:spPr bwMode="auto">
          <a:xfrm flipH="1">
            <a:off x="4716463" y="4665663"/>
            <a:ext cx="7937"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351"/>
          <p:cNvSpPr>
            <a:spLocks noChangeShapeType="1"/>
          </p:cNvSpPr>
          <p:nvPr/>
        </p:nvSpPr>
        <p:spPr bwMode="auto">
          <a:xfrm>
            <a:off x="6578600" y="4665663"/>
            <a:ext cx="9525"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352"/>
          <p:cNvSpPr>
            <a:spLocks noChangeShapeType="1"/>
          </p:cNvSpPr>
          <p:nvPr/>
        </p:nvSpPr>
        <p:spPr bwMode="auto">
          <a:xfrm>
            <a:off x="3200400" y="5310188"/>
            <a:ext cx="51816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Rectangle 353"/>
          <p:cNvSpPr>
            <a:spLocks noGrp="1" noChangeArrowheads="1"/>
          </p:cNvSpPr>
          <p:nvPr>
            <p:ph type="body" idx="1"/>
          </p:nvPr>
        </p:nvSpPr>
        <p:spPr>
          <a:xfrm>
            <a:off x="0" y="5661025"/>
            <a:ext cx="3276600" cy="609600"/>
          </a:xfrm>
          <a:noFill/>
        </p:spPr>
        <p:txBody>
          <a:bodyPr lIns="82124" tIns="41061" rIns="82124" bIns="41061" anchor="ctr" anchorCtr="1"/>
          <a:lstStyle/>
          <a:p>
            <a:pPr marL="288925" indent="-288925" defTabSz="814388" eaLnBrk="1" hangingPunct="1">
              <a:buFont typeface="Wingdings" pitchFamily="2" charset="2"/>
              <a:buNone/>
            </a:pPr>
            <a:r>
              <a:rPr lang="en-US" altLang="zh-CN" sz="2000" smtClean="0">
                <a:solidFill>
                  <a:srgbClr val="CC0000"/>
                </a:solidFill>
              </a:rPr>
              <a:t>Inside Local addresses</a:t>
            </a:r>
            <a:r>
              <a:rPr lang="en-US" altLang="zh-CN" sz="2000" i="1" smtClean="0">
                <a:solidFill>
                  <a:schemeClr val="bg1"/>
                </a:solidFill>
              </a:rPr>
              <a:t> </a:t>
            </a:r>
            <a:endParaRPr lang="en-AU" altLang="zh-CN" sz="2000" i="1" smtClean="0">
              <a:solidFill>
                <a:schemeClr val="bg1"/>
              </a:solidFill>
              <a:cs typeface="Arial" charset="0"/>
            </a:endParaRPr>
          </a:p>
        </p:txBody>
      </p:sp>
      <p:sp>
        <p:nvSpPr>
          <p:cNvPr id="64580" name="Rectangle 354"/>
          <p:cNvSpPr>
            <a:spLocks noChangeArrowheads="1"/>
          </p:cNvSpPr>
          <p:nvPr/>
        </p:nvSpPr>
        <p:spPr bwMode="auto">
          <a:xfrm>
            <a:off x="5562600" y="41671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defTabSz="814388" eaLnBrk="0" hangingPunct="0">
              <a:lnSpc>
                <a:spcPct val="75000"/>
              </a:lnSpc>
              <a:spcBef>
                <a:spcPct val="50000"/>
              </a:spcBef>
              <a:buClr>
                <a:schemeClr val="folHlink"/>
              </a:buClr>
              <a:buSzPct val="100000"/>
              <a:buFont typeface="Arial" charset="0"/>
              <a:buNone/>
            </a:pPr>
            <a:r>
              <a:rPr lang="en-US" altLang="zh-CN" b="1">
                <a:solidFill>
                  <a:srgbClr val="CC0000"/>
                </a:solidFill>
                <a:latin typeface="Arial" charset="0"/>
              </a:rPr>
              <a:t>Outside Global addresses</a:t>
            </a:r>
            <a:r>
              <a:rPr lang="en-US" altLang="zh-CN" sz="2600" b="1" i="1">
                <a:solidFill>
                  <a:schemeClr val="bg1"/>
                </a:solidFill>
                <a:latin typeface="Helvetica" pitchFamily="34" charset="0"/>
              </a:rPr>
              <a:t> </a:t>
            </a:r>
            <a:endParaRPr lang="en-AU" altLang="zh-CN" sz="2600" b="1" i="1">
              <a:solidFill>
                <a:schemeClr val="bg1"/>
              </a:solidFill>
              <a:latin typeface="Helvetica" pitchFamily="34" charset="0"/>
              <a:cs typeface="Arial" charset="0"/>
            </a:endParaRPr>
          </a:p>
        </p:txBody>
      </p:sp>
      <p:sp>
        <p:nvSpPr>
          <p:cNvPr id="64581" name="Rectangle 355"/>
          <p:cNvSpPr>
            <a:spLocks noChangeArrowheads="1"/>
          </p:cNvSpPr>
          <p:nvPr/>
        </p:nvSpPr>
        <p:spPr bwMode="auto">
          <a:xfrm>
            <a:off x="3200400" y="2109788"/>
            <a:ext cx="205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p>
            <a:pPr marL="288925" indent="-288925" algn="ctr" defTabSz="814388" eaLnBrk="0" hangingPunct="0">
              <a:lnSpc>
                <a:spcPct val="85000"/>
              </a:lnSpc>
              <a:spcBef>
                <a:spcPct val="50000"/>
              </a:spcBef>
              <a:buClr>
                <a:schemeClr val="folHlink"/>
              </a:buClr>
              <a:buSzPct val="100000"/>
              <a:buFont typeface="Arial" charset="0"/>
              <a:buNone/>
            </a:pPr>
            <a:r>
              <a:rPr lang="en-US" altLang="zh-CN" b="1">
                <a:solidFill>
                  <a:srgbClr val="CC0000"/>
                </a:solidFill>
                <a:latin typeface="Arial" charset="0"/>
              </a:rPr>
              <a:t>Inside Global</a:t>
            </a:r>
          </a:p>
          <a:p>
            <a:pPr marL="288925" indent="-288925" algn="ctr" defTabSz="814388" eaLnBrk="0" hangingPunct="0">
              <a:lnSpc>
                <a:spcPct val="5000"/>
              </a:lnSpc>
              <a:spcBef>
                <a:spcPct val="50000"/>
              </a:spcBef>
              <a:buClr>
                <a:schemeClr val="folHlink"/>
              </a:buClr>
              <a:buSzPct val="100000"/>
              <a:buFont typeface="Arial" charset="0"/>
              <a:buNone/>
            </a:pPr>
            <a:r>
              <a:rPr lang="en-US" altLang="zh-CN" b="1">
                <a:solidFill>
                  <a:srgbClr val="CC0000"/>
                </a:solidFill>
                <a:latin typeface="Arial" charset="0"/>
              </a:rPr>
              <a:t>addresses</a:t>
            </a:r>
            <a:r>
              <a:rPr lang="en-US" altLang="zh-CN" sz="2600" b="1" i="1">
                <a:solidFill>
                  <a:schemeClr val="bg1"/>
                </a:solidFill>
                <a:latin typeface="Helvetica" pitchFamily="34" charset="0"/>
              </a:rPr>
              <a:t> </a:t>
            </a:r>
            <a:endParaRPr lang="en-AU" altLang="zh-CN" sz="2600" b="1" i="1">
              <a:solidFill>
                <a:schemeClr val="bg1"/>
              </a:solidFill>
              <a:latin typeface="Helvetica" pitchFamily="34" charset="0"/>
              <a:cs typeface="Arial" charset="0"/>
            </a:endParaRPr>
          </a:p>
        </p:txBody>
      </p:sp>
      <p:sp>
        <p:nvSpPr>
          <p:cNvPr id="64582" name="Rectangle 356"/>
          <p:cNvSpPr>
            <a:spLocks noChangeArrowheads="1"/>
          </p:cNvSpPr>
          <p:nvPr/>
        </p:nvSpPr>
        <p:spPr bwMode="auto">
          <a:xfrm>
            <a:off x="6553200" y="1500188"/>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64583" name="Line 357"/>
          <p:cNvSpPr>
            <a:spLocks noChangeShapeType="1"/>
          </p:cNvSpPr>
          <p:nvPr/>
        </p:nvSpPr>
        <p:spPr bwMode="auto">
          <a:xfrm rot="2112719">
            <a:off x="3822700" y="2727325"/>
            <a:ext cx="368300" cy="220663"/>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4" name="Rectangle 358"/>
          <p:cNvSpPr>
            <a:spLocks noChangeArrowheads="1"/>
          </p:cNvSpPr>
          <p:nvPr/>
        </p:nvSpPr>
        <p:spPr bwMode="auto">
          <a:xfrm>
            <a:off x="762000" y="5462588"/>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rgbClr val="000000"/>
                </a:solidFill>
                <a:latin typeface="Helvetica" pitchFamily="34" charset="0"/>
              </a:rPr>
              <a:t>Host 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0082" name="Picture 1026"/>
          <p:cNvPicPr>
            <a:picLocks noChangeAspect="1" noChangeArrowheads="1"/>
          </p:cNvPicPr>
          <p:nvPr/>
        </p:nvPicPr>
        <p:blipFill>
          <a:blip r:embed="rId3">
            <a:extLst>
              <a:ext uri="{28A0092B-C50C-407E-A947-70E740481C1C}">
                <a14:useLocalDpi xmlns:a14="http://schemas.microsoft.com/office/drawing/2010/main" val="0"/>
              </a:ext>
            </a:extLst>
          </a:blip>
          <a:srcRect b="12172"/>
          <a:stretch>
            <a:fillRect/>
          </a:stretch>
        </p:blipFill>
        <p:spPr bwMode="auto">
          <a:xfrm>
            <a:off x="0" y="1857375"/>
            <a:ext cx="3929063"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083" name="Rectangle 1027"/>
          <p:cNvSpPr>
            <a:spLocks noChangeArrowheads="1"/>
          </p:cNvSpPr>
          <p:nvPr/>
        </p:nvSpPr>
        <p:spPr bwMode="auto">
          <a:xfrm>
            <a:off x="3929063" y="1714500"/>
            <a:ext cx="5072062" cy="5407025"/>
          </a:xfrm>
          <a:prstGeom prst="rect">
            <a:avLst/>
          </a:prstGeom>
          <a:noFill/>
          <a:ln w="9525">
            <a:noFill/>
            <a:miter lim="800000"/>
            <a:headEnd/>
            <a:tailEnd/>
          </a:ln>
        </p:spPr>
        <p:txBody>
          <a:bodyPr>
            <a:spAutoFit/>
          </a:bodyPr>
          <a:lstStyle/>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 Both TCP and UDP use </a:t>
            </a:r>
            <a:r>
              <a:rPr lang="en-US" altLang="zh-CN" sz="2400" i="1" dirty="0">
                <a:solidFill>
                  <a:schemeClr val="tx2"/>
                </a:solidFill>
                <a:latin typeface="Arial" pitchFamily="34" charset="0"/>
                <a:cs typeface="Arial" pitchFamily="34" charset="0"/>
              </a:rPr>
              <a:t>port</a:t>
            </a:r>
            <a:r>
              <a:rPr lang="en-US" altLang="zh-CN" sz="2400" i="1" dirty="0">
                <a:latin typeface="Arial" pitchFamily="34" charset="0"/>
                <a:cs typeface="Arial" pitchFamily="34" charset="0"/>
              </a:rPr>
              <a:t> </a:t>
            </a:r>
            <a:r>
              <a:rPr lang="en-US" altLang="zh-CN" sz="2400" dirty="0">
                <a:latin typeface="Arial" pitchFamily="34" charset="0"/>
                <a:cs typeface="Arial" pitchFamily="34" charset="0"/>
              </a:rPr>
              <a:t>to keep track of different conversations that cross the network at the same time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 Application software developers have agreed to use the well-known port numbers that are defined in RFC1700</a:t>
            </a:r>
            <a:r>
              <a:rPr lang="en-US" altLang="zh-CN" sz="2400" u="sng" dirty="0">
                <a:solidFill>
                  <a:srgbClr val="FF0000"/>
                </a:solidFill>
                <a:latin typeface="Arial" pitchFamily="34" charset="0"/>
                <a:cs typeface="Arial" pitchFamily="34" charset="0"/>
              </a:rPr>
              <a:t>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cs typeface="Arial" pitchFamily="34" charset="0"/>
              </a:rPr>
              <a:t>Port numbers below 255 are reserved for TCP and UDP public applications.</a:t>
            </a:r>
          </a:p>
          <a:p>
            <a:pPr eaLnBrk="0" hangingPunct="0">
              <a:spcBef>
                <a:spcPts val="500"/>
              </a:spcBef>
              <a:spcAft>
                <a:spcPts val="500"/>
              </a:spcAft>
              <a:buClr>
                <a:schemeClr val="accent6"/>
              </a:buClr>
              <a:buSzPct val="110000"/>
              <a:defRPr/>
            </a:pPr>
            <a:endParaRPr lang="en-US" altLang="zh-CN" sz="2400" dirty="0">
              <a:latin typeface="Arial" pitchFamily="34" charset="0"/>
              <a:cs typeface="Arial" pitchFamily="34" charset="0"/>
            </a:endParaRPr>
          </a:p>
          <a:p>
            <a:pPr eaLnBrk="0" hangingPunct="0">
              <a:spcBef>
                <a:spcPts val="500"/>
              </a:spcBef>
              <a:spcAft>
                <a:spcPts val="500"/>
              </a:spcAft>
              <a:buClr>
                <a:schemeClr val="tx2"/>
              </a:buClr>
              <a:buSzPct val="110000"/>
              <a:buFont typeface="Wingdings" pitchFamily="2" charset="2"/>
              <a:buChar char="§"/>
              <a:defRPr/>
            </a:pPr>
            <a:endParaRPr lang="en-US" altLang="zh-CN" sz="2400" dirty="0">
              <a:latin typeface="Arial" pitchFamily="34" charset="0"/>
              <a:cs typeface="Arial" pitchFamily="34" charset="0"/>
            </a:endParaRPr>
          </a:p>
        </p:txBody>
      </p:sp>
      <p:sp>
        <p:nvSpPr>
          <p:cNvPr id="14340" name="Rectangle 1028"/>
          <p:cNvSpPr>
            <a:spLocks noGrp="1" noChangeArrowheads="1"/>
          </p:cNvSpPr>
          <p:nvPr>
            <p:ph type="title" idx="4294967295"/>
          </p:nvPr>
        </p:nvSpPr>
        <p:spPr/>
        <p:txBody>
          <a:bodyPr/>
          <a:lstStyle/>
          <a:p>
            <a:pPr eaLnBrk="1" hangingPunct="1"/>
            <a:r>
              <a:rPr lang="en-US" altLang="zh-CN" sz="4000" smtClean="0"/>
              <a:t>Service Model</a:t>
            </a:r>
            <a:endParaRPr lang="zh-CN" altLang="en-US" sz="40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1070082"/>
                                        </p:tgtEl>
                                        <p:attrNameLst>
                                          <p:attrName>style.visibility</p:attrName>
                                        </p:attrNameLst>
                                      </p:cBhvr>
                                      <p:to>
                                        <p:strVal val="visible"/>
                                      </p:to>
                                    </p:set>
                                    <p:animEffect transition="in" filter="barn(inHorizontal)">
                                      <p:cBhvr>
                                        <p:cTn id="7" dur="500"/>
                                        <p:tgtEl>
                                          <p:spTgt spid="1070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70083">
                                            <p:txEl>
                                              <p:pRg st="0" end="0"/>
                                            </p:txEl>
                                          </p:spTgt>
                                        </p:tgtEl>
                                        <p:attrNameLst>
                                          <p:attrName>style.visibility</p:attrName>
                                        </p:attrNameLst>
                                      </p:cBhvr>
                                      <p:to>
                                        <p:strVal val="visible"/>
                                      </p:to>
                                    </p:set>
                                    <p:animEffect transition="in" filter="barn(inHorizontal)">
                                      <p:cBhvr>
                                        <p:cTn id="12" dur="500"/>
                                        <p:tgtEl>
                                          <p:spTgt spid="1070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70083">
                                            <p:txEl>
                                              <p:pRg st="1" end="1"/>
                                            </p:txEl>
                                          </p:spTgt>
                                        </p:tgtEl>
                                        <p:attrNameLst>
                                          <p:attrName>style.visibility</p:attrName>
                                        </p:attrNameLst>
                                      </p:cBhvr>
                                      <p:to>
                                        <p:strVal val="visible"/>
                                      </p:to>
                                    </p:set>
                                    <p:animEffect transition="in" filter="barn(inHorizontal)">
                                      <p:cBhvr>
                                        <p:cTn id="17" dur="500"/>
                                        <p:tgtEl>
                                          <p:spTgt spid="10700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70083">
                                            <p:txEl>
                                              <p:pRg st="2" end="2"/>
                                            </p:txEl>
                                          </p:spTgt>
                                        </p:tgtEl>
                                        <p:attrNameLst>
                                          <p:attrName>style.visibility</p:attrName>
                                        </p:attrNameLst>
                                      </p:cBhvr>
                                      <p:to>
                                        <p:strVal val="visible"/>
                                      </p:to>
                                    </p:set>
                                    <p:animEffect transition="in" filter="barn(inHorizontal)">
                                      <p:cBhvr>
                                        <p:cTn id="22" dur="500"/>
                                        <p:tgtEl>
                                          <p:spTgt spid="1070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3"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3"/>
          <p:cNvSpPr txBox="1">
            <a:spLocks noChangeArrowheads="1"/>
          </p:cNvSpPr>
          <p:nvPr/>
        </p:nvSpPr>
        <p:spPr bwMode="auto">
          <a:xfrm>
            <a:off x="4171950" y="3444875"/>
            <a:ext cx="418623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400" b="1">
                <a:solidFill>
                  <a:schemeClr val="tx2"/>
                </a:solidFill>
                <a:latin typeface="Arial" charset="0"/>
              </a:rPr>
              <a:t>Static</a:t>
            </a:r>
          </a:p>
          <a:p>
            <a:pPr algn="ctr">
              <a:spcBef>
                <a:spcPct val="50000"/>
              </a:spcBef>
            </a:pPr>
            <a:r>
              <a:rPr lang="en-US" altLang="zh-CN" sz="2400" b="1">
                <a:solidFill>
                  <a:schemeClr val="tx2"/>
                </a:solidFill>
                <a:latin typeface="Arial" charset="0"/>
              </a:rPr>
              <a:t>Translation Table</a:t>
            </a:r>
          </a:p>
          <a:p>
            <a:pPr algn="ctr">
              <a:spcBef>
                <a:spcPct val="50000"/>
              </a:spcBef>
            </a:pPr>
            <a:r>
              <a:rPr lang="en-US" altLang="zh-CN" sz="2400" b="1">
                <a:solidFill>
                  <a:schemeClr val="hlink"/>
                </a:solidFill>
                <a:latin typeface="Arial" charset="0"/>
              </a:rPr>
              <a:t>10.1.1.2 = 203.10.10.2</a:t>
            </a:r>
            <a:r>
              <a:rPr lang="en-US" altLang="zh-CN" sz="2400" b="1">
                <a:latin typeface="Arial" charset="0"/>
              </a:rPr>
              <a:t> </a:t>
            </a:r>
            <a:r>
              <a:rPr lang="en-US" altLang="zh-CN" sz="2400" b="1">
                <a:solidFill>
                  <a:srgbClr val="666633"/>
                </a:solidFill>
                <a:latin typeface="Arial" charset="0"/>
              </a:rPr>
              <a:t>10.1.1.3 = 203.10.10.3</a:t>
            </a:r>
            <a:r>
              <a:rPr lang="en-US" altLang="zh-CN" sz="2400" b="1">
                <a:latin typeface="Arial" charset="0"/>
              </a:rPr>
              <a:t> </a:t>
            </a:r>
            <a:r>
              <a:rPr lang="en-US" altLang="zh-CN" sz="2400" b="1">
                <a:solidFill>
                  <a:srgbClr val="006600"/>
                </a:solidFill>
                <a:latin typeface="Arial" charset="0"/>
              </a:rPr>
              <a:t>10.1.1.4 = 203.10.10.4</a:t>
            </a:r>
            <a:endParaRPr lang="en-AU" altLang="zh-CN" sz="2400" b="1">
              <a:solidFill>
                <a:srgbClr val="006600"/>
              </a:solidFill>
              <a:latin typeface="Arial" charset="0"/>
            </a:endParaRPr>
          </a:p>
        </p:txBody>
      </p:sp>
      <p:sp>
        <p:nvSpPr>
          <p:cNvPr id="3080" name="Rectangle 5"/>
          <p:cNvSpPr>
            <a:spLocks noGrp="1" noChangeArrowheads="1"/>
          </p:cNvSpPr>
          <p:nvPr>
            <p:ph type="title"/>
          </p:nvPr>
        </p:nvSpPr>
        <p:spPr/>
        <p:txBody>
          <a:bodyPr/>
          <a:lstStyle/>
          <a:p>
            <a:pPr eaLnBrk="1" hangingPunct="1"/>
            <a:r>
              <a:rPr lang="en-US" altLang="zh-CN" smtClean="0"/>
              <a:t>Static</a:t>
            </a:r>
            <a:r>
              <a:rPr lang="en-US" altLang="zh-CN" smtClean="0">
                <a:latin typeface="Helvetica" pitchFamily="34" charset="0"/>
                <a:cs typeface="Arial" charset="0"/>
              </a:rPr>
              <a:t>: How does it work?</a:t>
            </a:r>
          </a:p>
        </p:txBody>
      </p:sp>
      <p:sp>
        <p:nvSpPr>
          <p:cNvPr id="3081" name="Line 7"/>
          <p:cNvSpPr>
            <a:spLocks noChangeShapeType="1"/>
          </p:cNvSpPr>
          <p:nvPr/>
        </p:nvSpPr>
        <p:spPr bwMode="auto">
          <a:xfrm flipH="1" flipV="1">
            <a:off x="1403350" y="2205038"/>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2" name="Line 8"/>
          <p:cNvSpPr>
            <a:spLocks noChangeShapeType="1"/>
          </p:cNvSpPr>
          <p:nvPr/>
        </p:nvSpPr>
        <p:spPr bwMode="auto">
          <a:xfrm flipH="1">
            <a:off x="2195513" y="2852738"/>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3" name="Line 9"/>
          <p:cNvSpPr>
            <a:spLocks noChangeShapeType="1"/>
          </p:cNvSpPr>
          <p:nvPr/>
        </p:nvSpPr>
        <p:spPr bwMode="auto">
          <a:xfrm flipH="1">
            <a:off x="1403350" y="573405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84" name="Line 10"/>
          <p:cNvSpPr>
            <a:spLocks noChangeShapeType="1"/>
          </p:cNvSpPr>
          <p:nvPr/>
        </p:nvSpPr>
        <p:spPr bwMode="auto">
          <a:xfrm flipH="1">
            <a:off x="1403350" y="386080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3085" name="Group 11"/>
          <p:cNvGrpSpPr>
            <a:grpSpLocks/>
          </p:cNvGrpSpPr>
          <p:nvPr/>
        </p:nvGrpSpPr>
        <p:grpSpPr bwMode="auto">
          <a:xfrm rot="4712434">
            <a:off x="4897437" y="2093913"/>
            <a:ext cx="454025" cy="1104900"/>
            <a:chOff x="792" y="2668"/>
            <a:chExt cx="286" cy="696"/>
          </a:xfrm>
        </p:grpSpPr>
        <p:sp>
          <p:nvSpPr>
            <p:cNvPr id="3094" name="Line 12"/>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95" name="Line 13"/>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3096" name="Line 14"/>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graphicFrame>
        <p:nvGraphicFramePr>
          <p:cNvPr id="3074" name="Object 15"/>
          <p:cNvGraphicFramePr>
            <a:graphicFrameLocks noChangeAspect="1"/>
          </p:cNvGraphicFramePr>
          <p:nvPr/>
        </p:nvGraphicFramePr>
        <p:xfrm>
          <a:off x="2971800" y="2343150"/>
          <a:ext cx="1584325" cy="906463"/>
        </p:xfrm>
        <a:graphic>
          <a:graphicData uri="http://schemas.openxmlformats.org/presentationml/2006/ole">
            <mc:AlternateContent xmlns:mc="http://schemas.openxmlformats.org/markup-compatibility/2006">
              <mc:Choice xmlns:v="urn:schemas-microsoft-com:vml" Requires="v">
                <p:oleObj spid="_x0000_s3242" name="Photo Editor Photo" r:id="rId4" imgW="2872989" imgH="1646063" progId="MSPhotoEd.3">
                  <p:embed/>
                </p:oleObj>
              </mc:Choice>
              <mc:Fallback>
                <p:oleObj name="Photo Editor Photo" r:id="rId4" imgW="2872989" imgH="1646063" progId="MSPhotoEd.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343150"/>
                        <a:ext cx="1584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6"/>
          <p:cNvGraphicFramePr>
            <a:graphicFrameLocks noChangeAspect="1"/>
          </p:cNvGraphicFramePr>
          <p:nvPr/>
        </p:nvGraphicFramePr>
        <p:xfrm>
          <a:off x="5791200" y="1885950"/>
          <a:ext cx="1884363" cy="1149350"/>
        </p:xfrm>
        <a:graphic>
          <a:graphicData uri="http://schemas.openxmlformats.org/presentationml/2006/ole">
            <mc:AlternateContent xmlns:mc="http://schemas.openxmlformats.org/markup-compatibility/2006">
              <mc:Choice xmlns:v="urn:schemas-microsoft-com:vml" Requires="v">
                <p:oleObj spid="_x0000_s3243" name="Photo Editor Photo" r:id="rId6" imgW="4572396" imgH="2789162" progId="MSPhotoEd.3">
                  <p:embed/>
                </p:oleObj>
              </mc:Choice>
              <mc:Fallback>
                <p:oleObj name="Photo Editor Photo" r:id="rId6" imgW="4572396" imgH="2789162" progId="MSPhotoEd.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885950"/>
                        <a:ext cx="1884363"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17"/>
          <p:cNvGraphicFramePr>
            <a:graphicFrameLocks noChangeAspect="1"/>
          </p:cNvGraphicFramePr>
          <p:nvPr/>
        </p:nvGraphicFramePr>
        <p:xfrm>
          <a:off x="609600" y="1809750"/>
          <a:ext cx="971550" cy="815975"/>
        </p:xfrm>
        <a:graphic>
          <a:graphicData uri="http://schemas.openxmlformats.org/presentationml/2006/ole">
            <mc:AlternateContent xmlns:mc="http://schemas.openxmlformats.org/markup-compatibility/2006">
              <mc:Choice xmlns:v="urn:schemas-microsoft-com:vml" Requires="v">
                <p:oleObj spid="_x0000_s3244" name="Photo Editor Photo" r:id="rId8" imgW="4534293" imgH="3809524" progId="MSPhotoEd.3">
                  <p:embed/>
                </p:oleObj>
              </mc:Choice>
              <mc:Fallback>
                <p:oleObj name="Photo Editor Photo" r:id="rId8" imgW="4534293" imgH="3809524" progId="MSPhotoEd.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18097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6" name="Text Box 18"/>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3087" name="Text Box 19"/>
          <p:cNvSpPr txBox="1">
            <a:spLocks noChangeArrowheads="1"/>
          </p:cNvSpPr>
          <p:nvPr/>
        </p:nvSpPr>
        <p:spPr bwMode="auto">
          <a:xfrm>
            <a:off x="228600" y="45434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3088" name="Text Box 20"/>
          <p:cNvSpPr txBox="1">
            <a:spLocks noChangeArrowheads="1"/>
          </p:cNvSpPr>
          <p:nvPr/>
        </p:nvSpPr>
        <p:spPr bwMode="auto">
          <a:xfrm>
            <a:off x="214313" y="50006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sp>
        <p:nvSpPr>
          <p:cNvPr id="3089" name="Rectangle 21"/>
          <p:cNvSpPr>
            <a:spLocks noChangeArrowheads="1"/>
          </p:cNvSpPr>
          <p:nvPr/>
        </p:nvSpPr>
        <p:spPr bwMode="auto">
          <a:xfrm>
            <a:off x="1447800" y="1587500"/>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3090" name="Rectangle 22"/>
          <p:cNvSpPr>
            <a:spLocks noChangeArrowheads="1"/>
          </p:cNvSpPr>
          <p:nvPr/>
        </p:nvSpPr>
        <p:spPr bwMode="auto">
          <a:xfrm>
            <a:off x="6096000" y="15716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3091" name="Text Box 23"/>
          <p:cNvSpPr txBox="1">
            <a:spLocks noChangeArrowheads="1"/>
          </p:cNvSpPr>
          <p:nvPr/>
        </p:nvSpPr>
        <p:spPr bwMode="auto">
          <a:xfrm>
            <a:off x="2362200" y="23955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3092" name="Text Box 24"/>
          <p:cNvSpPr txBox="1">
            <a:spLocks noChangeArrowheads="1"/>
          </p:cNvSpPr>
          <p:nvPr/>
        </p:nvSpPr>
        <p:spPr bwMode="auto">
          <a:xfrm>
            <a:off x="4648200" y="22431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S0/0</a:t>
            </a:r>
            <a:endParaRPr lang="en-AU" altLang="zh-CN" b="1">
              <a:solidFill>
                <a:schemeClr val="tx2"/>
              </a:solidFill>
              <a:latin typeface="Arial" charset="0"/>
            </a:endParaRPr>
          </a:p>
        </p:txBody>
      </p:sp>
      <p:graphicFrame>
        <p:nvGraphicFramePr>
          <p:cNvPr id="3077" name="Object 25"/>
          <p:cNvGraphicFramePr>
            <a:graphicFrameLocks noChangeAspect="1"/>
          </p:cNvGraphicFramePr>
          <p:nvPr/>
        </p:nvGraphicFramePr>
        <p:xfrm>
          <a:off x="609600" y="3486150"/>
          <a:ext cx="971550" cy="815975"/>
        </p:xfrm>
        <a:graphic>
          <a:graphicData uri="http://schemas.openxmlformats.org/presentationml/2006/ole">
            <mc:AlternateContent xmlns:mc="http://schemas.openxmlformats.org/markup-compatibility/2006">
              <mc:Choice xmlns:v="urn:schemas-microsoft-com:vml" Requires="v">
                <p:oleObj spid="_x0000_s3245" name="Photo Editor Photo" r:id="rId10" imgW="4534293" imgH="3809524" progId="MSPhotoEd.3">
                  <p:embed/>
                </p:oleObj>
              </mc:Choice>
              <mc:Fallback>
                <p:oleObj name="Photo Editor Photo" r:id="rId10" imgW="4534293" imgH="3809524" progId="MSPhotoEd.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86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26"/>
          <p:cNvGraphicFramePr>
            <a:graphicFrameLocks noChangeAspect="1"/>
          </p:cNvGraphicFramePr>
          <p:nvPr/>
        </p:nvGraphicFramePr>
        <p:xfrm>
          <a:off x="685800" y="5391150"/>
          <a:ext cx="971550" cy="815975"/>
        </p:xfrm>
        <a:graphic>
          <a:graphicData uri="http://schemas.openxmlformats.org/presentationml/2006/ole">
            <mc:AlternateContent xmlns:mc="http://schemas.openxmlformats.org/markup-compatibility/2006">
              <mc:Choice xmlns:v="urn:schemas-microsoft-com:vml" Requires="v">
                <p:oleObj spid="_x0000_s3246" name="Photo Editor Photo" r:id="rId11" imgW="4534293" imgH="3809524" progId="MSPhotoEd.3">
                  <p:embed/>
                </p:oleObj>
              </mc:Choice>
              <mc:Fallback>
                <p:oleObj name="Photo Editor Photo" r:id="rId11" imgW="4534293" imgH="3809524" progId="MSPhotoEd.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391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093" name="直接连接符 26"/>
          <p:cNvCxnSpPr>
            <a:cxnSpLocks noChangeShapeType="1"/>
          </p:cNvCxnSpPr>
          <p:nvPr/>
        </p:nvCxnSpPr>
        <p:spPr bwMode="auto">
          <a:xfrm rot="-5400000" flipH="1" flipV="1">
            <a:off x="440532" y="3969544"/>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 Box 2"/>
          <p:cNvSpPr txBox="1">
            <a:spLocks noChangeArrowheads="1"/>
          </p:cNvSpPr>
          <p:nvPr/>
        </p:nvSpPr>
        <p:spPr bwMode="auto">
          <a:xfrm>
            <a:off x="4114800" y="3852863"/>
            <a:ext cx="424338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400" b="1">
                <a:solidFill>
                  <a:schemeClr val="tx2"/>
                </a:solidFill>
                <a:latin typeface="Arial" charset="0"/>
              </a:rPr>
              <a:t>Dynamic</a:t>
            </a:r>
          </a:p>
          <a:p>
            <a:pPr algn="ctr">
              <a:spcBef>
                <a:spcPct val="50000"/>
              </a:spcBef>
            </a:pPr>
            <a:r>
              <a:rPr lang="en-US" altLang="zh-CN" sz="2400" b="1">
                <a:solidFill>
                  <a:schemeClr val="tx2"/>
                </a:solidFill>
                <a:latin typeface="Arial" charset="0"/>
              </a:rPr>
              <a:t>Translation Table</a:t>
            </a:r>
          </a:p>
          <a:p>
            <a:pPr algn="ctr">
              <a:spcBef>
                <a:spcPct val="50000"/>
              </a:spcBef>
            </a:pPr>
            <a:r>
              <a:rPr lang="en-US" altLang="zh-CN" sz="2400" b="1">
                <a:solidFill>
                  <a:srgbClr val="006600"/>
                </a:solidFill>
                <a:latin typeface="Arial" charset="0"/>
              </a:rPr>
              <a:t>10.1.1.4</a:t>
            </a:r>
            <a:r>
              <a:rPr lang="en-US" altLang="zh-CN" sz="2400" b="1">
                <a:latin typeface="Arial" charset="0"/>
              </a:rPr>
              <a:t> = </a:t>
            </a:r>
            <a:r>
              <a:rPr lang="en-US" altLang="zh-CN" sz="2400" b="1">
                <a:solidFill>
                  <a:schemeClr val="hlink"/>
                </a:solidFill>
                <a:latin typeface="Arial" charset="0"/>
              </a:rPr>
              <a:t>203.10.10.2</a:t>
            </a:r>
            <a:r>
              <a:rPr lang="en-US" altLang="zh-CN" sz="2400" b="1">
                <a:latin typeface="Arial" charset="0"/>
              </a:rPr>
              <a:t> </a:t>
            </a:r>
            <a:r>
              <a:rPr lang="en-US" altLang="zh-CN" sz="2400" b="1">
                <a:solidFill>
                  <a:schemeClr val="hlink"/>
                </a:solidFill>
                <a:latin typeface="Arial" charset="0"/>
              </a:rPr>
              <a:t>10.1.1.2</a:t>
            </a:r>
            <a:r>
              <a:rPr lang="en-US" altLang="zh-CN" sz="2400" b="1">
                <a:latin typeface="Arial" charset="0"/>
              </a:rPr>
              <a:t> = </a:t>
            </a:r>
            <a:r>
              <a:rPr lang="en-US" altLang="zh-CN" sz="2400" b="1">
                <a:solidFill>
                  <a:srgbClr val="666633"/>
                </a:solidFill>
                <a:latin typeface="Arial" charset="0"/>
              </a:rPr>
              <a:t>203.10.10.3</a:t>
            </a:r>
            <a:r>
              <a:rPr lang="en-US" altLang="zh-CN" sz="2400" b="1">
                <a:latin typeface="Arial" charset="0"/>
              </a:rPr>
              <a:t> </a:t>
            </a:r>
            <a:r>
              <a:rPr lang="en-US" altLang="zh-CN" sz="2400" b="1">
                <a:solidFill>
                  <a:srgbClr val="666633"/>
                </a:solidFill>
                <a:latin typeface="Arial" charset="0"/>
              </a:rPr>
              <a:t>10.1.1.3</a:t>
            </a:r>
            <a:r>
              <a:rPr lang="en-US" altLang="zh-CN" sz="2400" b="1">
                <a:latin typeface="Arial" charset="0"/>
              </a:rPr>
              <a:t> = </a:t>
            </a:r>
            <a:r>
              <a:rPr lang="en-US" altLang="zh-CN" sz="2400" b="1">
                <a:solidFill>
                  <a:srgbClr val="006600"/>
                </a:solidFill>
                <a:latin typeface="Arial" charset="0"/>
              </a:rPr>
              <a:t>203.10.10.4</a:t>
            </a:r>
            <a:endParaRPr lang="en-AU" altLang="zh-CN" sz="2400" b="1">
              <a:solidFill>
                <a:srgbClr val="006600"/>
              </a:solidFill>
              <a:latin typeface="Arial" charset="0"/>
            </a:endParaRPr>
          </a:p>
        </p:txBody>
      </p:sp>
      <p:sp>
        <p:nvSpPr>
          <p:cNvPr id="4104" name="Rectangle 3"/>
          <p:cNvSpPr>
            <a:spLocks noGrp="1" noChangeArrowheads="1"/>
          </p:cNvSpPr>
          <p:nvPr>
            <p:ph type="title"/>
          </p:nvPr>
        </p:nvSpPr>
        <p:spPr/>
        <p:txBody>
          <a:bodyPr/>
          <a:lstStyle/>
          <a:p>
            <a:pPr eaLnBrk="1" hangingPunct="1"/>
            <a:r>
              <a:rPr lang="en-US" altLang="zh-CN" smtClean="0"/>
              <a:t>Dynamic</a:t>
            </a:r>
            <a:r>
              <a:rPr lang="en-US" altLang="zh-CN" smtClean="0">
                <a:latin typeface="Helvetica" pitchFamily="34" charset="0"/>
                <a:cs typeface="Arial" charset="0"/>
              </a:rPr>
              <a:t>:How does it work?</a:t>
            </a:r>
          </a:p>
        </p:txBody>
      </p:sp>
      <p:sp>
        <p:nvSpPr>
          <p:cNvPr id="4105" name="Line 5"/>
          <p:cNvSpPr>
            <a:spLocks noChangeShapeType="1"/>
          </p:cNvSpPr>
          <p:nvPr/>
        </p:nvSpPr>
        <p:spPr bwMode="auto">
          <a:xfrm flipH="1" flipV="1">
            <a:off x="1403350" y="2252663"/>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6" name="Line 6"/>
          <p:cNvSpPr>
            <a:spLocks noChangeShapeType="1"/>
          </p:cNvSpPr>
          <p:nvPr/>
        </p:nvSpPr>
        <p:spPr bwMode="auto">
          <a:xfrm flipH="1">
            <a:off x="2195513" y="29003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7" name="Line 7"/>
          <p:cNvSpPr>
            <a:spLocks noChangeShapeType="1"/>
          </p:cNvSpPr>
          <p:nvPr/>
        </p:nvSpPr>
        <p:spPr bwMode="auto">
          <a:xfrm flipH="1">
            <a:off x="1403350" y="57816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08" name="Line 8"/>
          <p:cNvSpPr>
            <a:spLocks noChangeShapeType="1"/>
          </p:cNvSpPr>
          <p:nvPr/>
        </p:nvSpPr>
        <p:spPr bwMode="auto">
          <a:xfrm flipH="1">
            <a:off x="1403350" y="39084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4109" name="Group 9"/>
          <p:cNvGrpSpPr>
            <a:grpSpLocks/>
          </p:cNvGrpSpPr>
          <p:nvPr/>
        </p:nvGrpSpPr>
        <p:grpSpPr bwMode="auto">
          <a:xfrm rot="4712434">
            <a:off x="5101431" y="1937545"/>
            <a:ext cx="454025" cy="1357312"/>
            <a:chOff x="792" y="2668"/>
            <a:chExt cx="286" cy="696"/>
          </a:xfrm>
        </p:grpSpPr>
        <p:sp>
          <p:nvSpPr>
            <p:cNvPr id="4118" name="Line 10"/>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19" name="Line 11"/>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4120" name="Line 12"/>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sp>
        <p:nvSpPr>
          <p:cNvPr id="4110" name="Text Box 13"/>
          <p:cNvSpPr txBox="1">
            <a:spLocks noChangeArrowheads="1"/>
          </p:cNvSpPr>
          <p:nvPr/>
        </p:nvSpPr>
        <p:spPr bwMode="auto">
          <a:xfrm>
            <a:off x="0" y="3100388"/>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4111" name="Text Box 14"/>
          <p:cNvSpPr txBox="1">
            <a:spLocks noChangeArrowheads="1"/>
          </p:cNvSpPr>
          <p:nvPr/>
        </p:nvSpPr>
        <p:spPr bwMode="auto">
          <a:xfrm>
            <a:off x="0" y="4572000"/>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4112" name="Text Box 15"/>
          <p:cNvSpPr txBox="1">
            <a:spLocks noChangeArrowheads="1"/>
          </p:cNvSpPr>
          <p:nvPr/>
        </p:nvSpPr>
        <p:spPr bwMode="auto">
          <a:xfrm>
            <a:off x="0" y="62150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graphicFrame>
        <p:nvGraphicFramePr>
          <p:cNvPr id="4098" name="Object 16"/>
          <p:cNvGraphicFramePr>
            <a:graphicFrameLocks noChangeAspect="1"/>
          </p:cNvGraphicFramePr>
          <p:nvPr/>
        </p:nvGraphicFramePr>
        <p:xfrm>
          <a:off x="2987675" y="2455863"/>
          <a:ext cx="1660525" cy="949325"/>
        </p:xfrm>
        <a:graphic>
          <a:graphicData uri="http://schemas.openxmlformats.org/presentationml/2006/ole">
            <mc:AlternateContent xmlns:mc="http://schemas.openxmlformats.org/markup-compatibility/2006">
              <mc:Choice xmlns:v="urn:schemas-microsoft-com:vml" Requires="v">
                <p:oleObj spid="_x0000_s4266" name="Photo Editor Photo" r:id="rId4" imgW="2872989" imgH="1646063" progId="MSPhotoEd.3">
                  <p:embed/>
                </p:oleObj>
              </mc:Choice>
              <mc:Fallback>
                <p:oleObj name="Photo Editor Photo" r:id="rId4" imgW="2872989" imgH="1646063" progId="MSPhotoEd.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455863"/>
                        <a:ext cx="1660525"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17"/>
          <p:cNvGraphicFramePr>
            <a:graphicFrameLocks noChangeAspect="1"/>
          </p:cNvGraphicFramePr>
          <p:nvPr/>
        </p:nvGraphicFramePr>
        <p:xfrm>
          <a:off x="6011863" y="2127250"/>
          <a:ext cx="1760537" cy="1074738"/>
        </p:xfrm>
        <a:graphic>
          <a:graphicData uri="http://schemas.openxmlformats.org/presentationml/2006/ole">
            <mc:AlternateContent xmlns:mc="http://schemas.openxmlformats.org/markup-compatibility/2006">
              <mc:Choice xmlns:v="urn:schemas-microsoft-com:vml" Requires="v">
                <p:oleObj spid="_x0000_s4267" name="Photo Editor Photo" r:id="rId6" imgW="4572396" imgH="2789162" progId="MSPhotoEd.3">
                  <p:embed/>
                </p:oleObj>
              </mc:Choice>
              <mc:Fallback>
                <p:oleObj name="Photo Editor Photo" r:id="rId6" imgW="4572396" imgH="2789162" progId="MSPhotoEd.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127250"/>
                        <a:ext cx="1760537"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18"/>
          <p:cNvGraphicFramePr>
            <a:graphicFrameLocks noChangeAspect="1"/>
          </p:cNvGraphicFramePr>
          <p:nvPr/>
        </p:nvGraphicFramePr>
        <p:xfrm>
          <a:off x="533400" y="1936750"/>
          <a:ext cx="1143000" cy="958850"/>
        </p:xfrm>
        <a:graphic>
          <a:graphicData uri="http://schemas.openxmlformats.org/presentationml/2006/ole">
            <mc:AlternateContent xmlns:mc="http://schemas.openxmlformats.org/markup-compatibility/2006">
              <mc:Choice xmlns:v="urn:schemas-microsoft-com:vml" Requires="v">
                <p:oleObj spid="_x0000_s4268" name="Photo Editor Photo" r:id="rId8" imgW="4534293" imgH="3809524" progId="MSPhotoEd.3">
                  <p:embed/>
                </p:oleObj>
              </mc:Choice>
              <mc:Fallback>
                <p:oleObj name="Photo Editor Photo" r:id="rId8" imgW="4534293" imgH="3809524" progId="MSPhotoEd.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36750"/>
                        <a:ext cx="11430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19"/>
          <p:cNvGraphicFramePr>
            <a:graphicFrameLocks noChangeAspect="1"/>
          </p:cNvGraphicFramePr>
          <p:nvPr/>
        </p:nvGraphicFramePr>
        <p:xfrm>
          <a:off x="533400" y="5214938"/>
          <a:ext cx="1158875" cy="973137"/>
        </p:xfrm>
        <a:graphic>
          <a:graphicData uri="http://schemas.openxmlformats.org/presentationml/2006/ole">
            <mc:AlternateContent xmlns:mc="http://schemas.openxmlformats.org/markup-compatibility/2006">
              <mc:Choice xmlns:v="urn:schemas-microsoft-com:vml" Requires="v">
                <p:oleObj spid="_x0000_s4269" name="Photo Editor Photo" r:id="rId10" imgW="4534293" imgH="3809524" progId="MSPhotoEd.3">
                  <p:embed/>
                </p:oleObj>
              </mc:Choice>
              <mc:Fallback>
                <p:oleObj name="Photo Editor Photo" r:id="rId10" imgW="4534293" imgH="3809524" progId="MSPhotoEd.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149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20"/>
          <p:cNvGraphicFramePr>
            <a:graphicFrameLocks noChangeAspect="1"/>
          </p:cNvGraphicFramePr>
          <p:nvPr/>
        </p:nvGraphicFramePr>
        <p:xfrm>
          <a:off x="533400" y="3552825"/>
          <a:ext cx="1158875" cy="973138"/>
        </p:xfrm>
        <a:graphic>
          <a:graphicData uri="http://schemas.openxmlformats.org/presentationml/2006/ole">
            <mc:AlternateContent xmlns:mc="http://schemas.openxmlformats.org/markup-compatibility/2006">
              <mc:Choice xmlns:v="urn:schemas-microsoft-com:vml" Requires="v">
                <p:oleObj spid="_x0000_s4270" name="Photo Editor Photo" r:id="rId11" imgW="4534293" imgH="3809524" progId="MSPhotoEd.3">
                  <p:embed/>
                </p:oleObj>
              </mc:Choice>
              <mc:Fallback>
                <p:oleObj name="Photo Editor Photo" r:id="rId11"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3552825"/>
                        <a:ext cx="1158875"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3" name="Rectangle 21"/>
          <p:cNvSpPr>
            <a:spLocks noChangeArrowheads="1"/>
          </p:cNvSpPr>
          <p:nvPr/>
        </p:nvSpPr>
        <p:spPr bwMode="auto">
          <a:xfrm>
            <a:off x="1828800" y="1643063"/>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4114" name="Rectangle 22"/>
          <p:cNvSpPr>
            <a:spLocks noChangeArrowheads="1"/>
          </p:cNvSpPr>
          <p:nvPr/>
        </p:nvSpPr>
        <p:spPr bwMode="auto">
          <a:xfrm>
            <a:off x="6172200" y="1719263"/>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4115" name="Text Box 23"/>
          <p:cNvSpPr txBox="1">
            <a:spLocks noChangeArrowheads="1"/>
          </p:cNvSpPr>
          <p:nvPr/>
        </p:nvSpPr>
        <p:spPr bwMode="auto">
          <a:xfrm>
            <a:off x="2362200" y="2443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4116" name="Text Box 24"/>
          <p:cNvSpPr txBox="1">
            <a:spLocks noChangeArrowheads="1"/>
          </p:cNvSpPr>
          <p:nvPr/>
        </p:nvSpPr>
        <p:spPr bwMode="auto">
          <a:xfrm>
            <a:off x="4495800" y="23288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S0/0</a:t>
            </a:r>
            <a:endParaRPr lang="en-AU" altLang="zh-CN" b="1">
              <a:solidFill>
                <a:schemeClr val="tx2"/>
              </a:solidFill>
              <a:latin typeface="Arial" charset="0"/>
            </a:endParaRPr>
          </a:p>
        </p:txBody>
      </p:sp>
      <p:cxnSp>
        <p:nvCxnSpPr>
          <p:cNvPr id="4117" name="直接连接符 25"/>
          <p:cNvCxnSpPr>
            <a:cxnSpLocks noChangeShapeType="1"/>
            <a:stCxn id="4105" idx="0"/>
            <a:endCxn id="4107" idx="0"/>
          </p:cNvCxnSpPr>
          <p:nvPr/>
        </p:nvCxnSpPr>
        <p:spPr bwMode="auto">
          <a:xfrm rot="-5400000" flipH="1" flipV="1">
            <a:off x="440532" y="4012406"/>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74675" y="304800"/>
            <a:ext cx="8318500" cy="1216025"/>
          </a:xfrm>
        </p:spPr>
        <p:txBody>
          <a:bodyPr/>
          <a:lstStyle/>
          <a:p>
            <a:pPr eaLnBrk="1" hangingPunct="1"/>
            <a:r>
              <a:rPr lang="en-US" altLang="zh-CN" sz="3200" smtClean="0"/>
              <a:t>Advantages and Disadvantages of NAT</a:t>
            </a:r>
          </a:p>
        </p:txBody>
      </p:sp>
      <p:sp>
        <p:nvSpPr>
          <p:cNvPr id="65539" name="Rectangle 3"/>
          <p:cNvSpPr>
            <a:spLocks noGrp="1" noChangeArrowheads="1"/>
          </p:cNvSpPr>
          <p:nvPr>
            <p:ph type="body" idx="1"/>
          </p:nvPr>
        </p:nvSpPr>
        <p:spPr>
          <a:xfrm>
            <a:off x="323850" y="1773238"/>
            <a:ext cx="8610600" cy="4495800"/>
          </a:xfrm>
          <a:noFill/>
        </p:spPr>
        <p:txBody>
          <a:bodyPr/>
          <a:lstStyle/>
          <a:p>
            <a:pPr eaLnBrk="1" hangingPunct="1">
              <a:spcBef>
                <a:spcPct val="50000"/>
              </a:spcBef>
            </a:pPr>
            <a:r>
              <a:rPr lang="en-US" altLang="zh-CN" sz="2400" smtClean="0"/>
              <a:t>Advantage: since </a:t>
            </a:r>
            <a:r>
              <a:rPr lang="en-US" altLang="zh-CN" sz="2400" smtClean="0">
                <a:solidFill>
                  <a:srgbClr val="CC0000"/>
                </a:solidFill>
              </a:rPr>
              <a:t>not every inside host needs outside access at the same time</a:t>
            </a:r>
            <a:r>
              <a:rPr lang="en-US" altLang="zh-CN" sz="2400" smtClean="0"/>
              <a:t>, you can get away with using a small pool of globally unique addresses to serve a relatively large number of privately addressed hosts. </a:t>
            </a:r>
          </a:p>
          <a:p>
            <a:pPr eaLnBrk="1" hangingPunct="1">
              <a:spcBef>
                <a:spcPct val="50000"/>
              </a:spcBef>
            </a:pPr>
            <a:r>
              <a:rPr lang="en-US" altLang="zh-CN" sz="2400" smtClean="0"/>
              <a:t>Disadvantage: </a:t>
            </a:r>
            <a:r>
              <a:rPr lang="en-US" altLang="zh-CN" sz="2400" smtClean="0">
                <a:solidFill>
                  <a:srgbClr val="CC0000"/>
                </a:solidFill>
              </a:rPr>
              <a:t>one-to-one mapping</a:t>
            </a:r>
            <a:r>
              <a:rPr lang="en-US" altLang="zh-CN" sz="2400" smtClean="0"/>
              <a:t>.</a:t>
            </a:r>
          </a:p>
          <a:p>
            <a:pPr eaLnBrk="1" hangingPunct="1">
              <a:spcBef>
                <a:spcPct val="50000"/>
              </a:spcBef>
            </a:pPr>
            <a:r>
              <a:rPr lang="en-US" altLang="zh-CN" sz="2400" smtClean="0"/>
              <a:t>That is, if the private address space is a /8, but the public address is a /24, only 254 hosts can access the Internet at a time.</a:t>
            </a:r>
          </a:p>
        </p:txBody>
      </p:sp>
    </p:spTree>
  </p:cSld>
  <p:clrMapOvr>
    <a:masterClrMapping/>
  </p:clrMapOvr>
  <p:transition spd="med">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7" name="Group 2"/>
          <p:cNvGrpSpPr>
            <a:grpSpLocks/>
          </p:cNvGrpSpPr>
          <p:nvPr/>
        </p:nvGrpSpPr>
        <p:grpSpPr bwMode="auto">
          <a:xfrm>
            <a:off x="2286000" y="3781425"/>
            <a:ext cx="6705600" cy="1885950"/>
            <a:chOff x="1488" y="2292"/>
            <a:chExt cx="3984" cy="1188"/>
          </a:xfrm>
        </p:grpSpPr>
        <p:sp>
          <p:nvSpPr>
            <p:cNvPr id="5145" name="Text Box 3"/>
            <p:cNvSpPr txBox="1">
              <a:spLocks noChangeArrowheads="1"/>
            </p:cNvSpPr>
            <p:nvPr/>
          </p:nvSpPr>
          <p:spPr bwMode="auto">
            <a:xfrm>
              <a:off x="1488" y="2292"/>
              <a:ext cx="3984" cy="243"/>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000" b="1">
                  <a:solidFill>
                    <a:schemeClr val="tx2"/>
                  </a:solidFill>
                  <a:latin typeface="Arial" charset="0"/>
                </a:rPr>
                <a:t>Port Translation Table</a:t>
              </a:r>
            </a:p>
          </p:txBody>
        </p:sp>
        <p:sp>
          <p:nvSpPr>
            <p:cNvPr id="5146" name="Text Box 4"/>
            <p:cNvSpPr txBox="1">
              <a:spLocks noChangeArrowheads="1"/>
            </p:cNvSpPr>
            <p:nvPr/>
          </p:nvSpPr>
          <p:spPr bwMode="auto">
            <a:xfrm>
              <a:off x="1488" y="2532"/>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sz="2000" b="1">
                  <a:solidFill>
                    <a:srgbClr val="006600"/>
                  </a:solidFill>
                  <a:latin typeface="Arial" charset="0"/>
                </a:rPr>
                <a:t>Inside Local IP   SRC Port   DST Port  Inside Global IP</a:t>
              </a:r>
              <a:r>
                <a:rPr lang="en-US" altLang="zh-CN" sz="2000" b="1">
                  <a:solidFill>
                    <a:srgbClr val="FFFF00"/>
                  </a:solidFill>
                  <a:latin typeface="Arial" charset="0"/>
                </a:rPr>
                <a:t> </a:t>
              </a:r>
            </a:p>
          </p:txBody>
        </p:sp>
        <p:sp>
          <p:nvSpPr>
            <p:cNvPr id="5147" name="Text Box 5"/>
            <p:cNvSpPr txBox="1">
              <a:spLocks noChangeArrowheads="1"/>
            </p:cNvSpPr>
            <p:nvPr/>
          </p:nvSpPr>
          <p:spPr bwMode="auto">
            <a:xfrm>
              <a:off x="1488" y="276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006600"/>
                  </a:solidFill>
                  <a:latin typeface="Arial" charset="0"/>
                </a:rPr>
                <a:t>       10.1.1.4                1024             80        </a:t>
              </a:r>
              <a:r>
                <a:rPr lang="zh-CN" altLang="en-US" sz="2000" b="1">
                  <a:latin typeface="Arial" charset="0"/>
                </a:rPr>
                <a:t> </a:t>
              </a:r>
              <a:r>
                <a:rPr lang="zh-CN" altLang="en-US" sz="2000" b="1">
                  <a:solidFill>
                    <a:schemeClr val="tx2"/>
                  </a:solidFill>
                  <a:latin typeface="Arial" charset="0"/>
                </a:rPr>
                <a:t>203.10.10.2</a:t>
              </a:r>
            </a:p>
          </p:txBody>
        </p:sp>
        <p:sp>
          <p:nvSpPr>
            <p:cNvPr id="5148" name="Text Box 6"/>
            <p:cNvSpPr txBox="1">
              <a:spLocks noChangeArrowheads="1"/>
            </p:cNvSpPr>
            <p:nvPr/>
          </p:nvSpPr>
          <p:spPr bwMode="auto">
            <a:xfrm>
              <a:off x="1488" y="300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800080"/>
                  </a:solidFill>
                  <a:latin typeface="Arial" charset="0"/>
                </a:rPr>
                <a:t>       </a:t>
              </a:r>
              <a:r>
                <a:rPr lang="zh-CN" altLang="en-US" sz="2000" b="1">
                  <a:solidFill>
                    <a:schemeClr val="tx2"/>
                  </a:solidFill>
                  <a:latin typeface="Arial" charset="0"/>
                </a:rPr>
                <a:t>10.1.1.2                1122             80         203.10.10.2</a:t>
              </a:r>
            </a:p>
          </p:txBody>
        </p:sp>
        <p:sp>
          <p:nvSpPr>
            <p:cNvPr id="5149" name="Text Box 7"/>
            <p:cNvSpPr txBox="1">
              <a:spLocks noChangeArrowheads="1"/>
            </p:cNvSpPr>
            <p:nvPr/>
          </p:nvSpPr>
          <p:spPr bwMode="auto">
            <a:xfrm>
              <a:off x="1488" y="3240"/>
              <a:ext cx="3984" cy="240"/>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spcBef>
                  <a:spcPct val="50000"/>
                </a:spcBef>
              </a:pPr>
              <a:r>
                <a:rPr lang="zh-CN" altLang="en-US" sz="2000" b="1">
                  <a:solidFill>
                    <a:srgbClr val="800080"/>
                  </a:solidFill>
                  <a:latin typeface="Arial" charset="0"/>
                </a:rPr>
                <a:t>       </a:t>
              </a:r>
              <a:r>
                <a:rPr lang="zh-CN" altLang="en-US" sz="2000" b="1">
                  <a:solidFill>
                    <a:srgbClr val="FF5050"/>
                  </a:solidFill>
                  <a:latin typeface="Arial" charset="0"/>
                </a:rPr>
                <a:t>10.1.1.3                1343             80</a:t>
              </a:r>
              <a:r>
                <a:rPr lang="zh-CN" altLang="en-US" sz="2000" b="1">
                  <a:solidFill>
                    <a:srgbClr val="CC0000"/>
                  </a:solidFill>
                  <a:latin typeface="Arial" charset="0"/>
                </a:rPr>
                <a:t> </a:t>
              </a:r>
              <a:r>
                <a:rPr lang="zh-CN" altLang="en-US" sz="2000" b="1">
                  <a:solidFill>
                    <a:srgbClr val="006600"/>
                  </a:solidFill>
                  <a:latin typeface="Arial" charset="0"/>
                </a:rPr>
                <a:t>       </a:t>
              </a:r>
              <a:r>
                <a:rPr lang="zh-CN" altLang="en-US" sz="2000" b="1">
                  <a:latin typeface="Arial" charset="0"/>
                </a:rPr>
                <a:t> </a:t>
              </a:r>
              <a:r>
                <a:rPr lang="zh-CN" altLang="en-US" sz="2000" b="1">
                  <a:solidFill>
                    <a:schemeClr val="tx2"/>
                  </a:solidFill>
                  <a:latin typeface="Arial" charset="0"/>
                </a:rPr>
                <a:t>203.10.10.2</a:t>
              </a:r>
            </a:p>
          </p:txBody>
        </p:sp>
      </p:grpSp>
      <p:sp>
        <p:nvSpPr>
          <p:cNvPr id="5128" name="Rectangle 8"/>
          <p:cNvSpPr>
            <a:spLocks noGrp="1" noChangeArrowheads="1"/>
          </p:cNvSpPr>
          <p:nvPr>
            <p:ph type="title"/>
          </p:nvPr>
        </p:nvSpPr>
        <p:spPr/>
        <p:txBody>
          <a:bodyPr/>
          <a:lstStyle/>
          <a:p>
            <a:pPr eaLnBrk="1" hangingPunct="1"/>
            <a:r>
              <a:rPr lang="en-US" altLang="zh-CN" smtClean="0">
                <a:latin typeface="Helvetica" pitchFamily="34" charset="0"/>
                <a:cs typeface="Arial" charset="0"/>
              </a:rPr>
              <a:t>PAT: How does it work?</a:t>
            </a:r>
          </a:p>
        </p:txBody>
      </p:sp>
      <p:sp>
        <p:nvSpPr>
          <p:cNvPr id="5129" name="Line 9"/>
          <p:cNvSpPr>
            <a:spLocks noChangeShapeType="1"/>
          </p:cNvSpPr>
          <p:nvPr/>
        </p:nvSpPr>
        <p:spPr bwMode="auto">
          <a:xfrm>
            <a:off x="2209800" y="1838325"/>
            <a:ext cx="0" cy="434340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0" name="Line 10"/>
          <p:cNvSpPr>
            <a:spLocks noChangeShapeType="1"/>
          </p:cNvSpPr>
          <p:nvPr/>
        </p:nvSpPr>
        <p:spPr bwMode="auto">
          <a:xfrm flipH="1" flipV="1">
            <a:off x="1447800" y="2409825"/>
            <a:ext cx="806450" cy="4763"/>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1" name="Line 11"/>
          <p:cNvSpPr>
            <a:spLocks noChangeShapeType="1"/>
          </p:cNvSpPr>
          <p:nvPr/>
        </p:nvSpPr>
        <p:spPr bwMode="auto">
          <a:xfrm flipH="1">
            <a:off x="2195513" y="26717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2" name="Line 12"/>
          <p:cNvSpPr>
            <a:spLocks noChangeShapeType="1"/>
          </p:cNvSpPr>
          <p:nvPr/>
        </p:nvSpPr>
        <p:spPr bwMode="auto">
          <a:xfrm flipH="1">
            <a:off x="1403350" y="55530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33" name="Line 13"/>
          <p:cNvSpPr>
            <a:spLocks noChangeShapeType="1"/>
          </p:cNvSpPr>
          <p:nvPr/>
        </p:nvSpPr>
        <p:spPr bwMode="auto">
          <a:xfrm flipH="1">
            <a:off x="1403350" y="36798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nvGrpSpPr>
          <p:cNvPr id="5134" name="Group 14"/>
          <p:cNvGrpSpPr>
            <a:grpSpLocks/>
          </p:cNvGrpSpPr>
          <p:nvPr/>
        </p:nvGrpSpPr>
        <p:grpSpPr bwMode="auto">
          <a:xfrm rot="4712434">
            <a:off x="5126037" y="1931988"/>
            <a:ext cx="454025" cy="1104900"/>
            <a:chOff x="792" y="2668"/>
            <a:chExt cx="286" cy="696"/>
          </a:xfrm>
        </p:grpSpPr>
        <p:sp>
          <p:nvSpPr>
            <p:cNvPr id="5142" name="Line 15"/>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43" name="Line 16"/>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5144" name="Line 17"/>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grpSp>
      <p:graphicFrame>
        <p:nvGraphicFramePr>
          <p:cNvPr id="5122" name="Object 18"/>
          <p:cNvGraphicFramePr>
            <a:graphicFrameLocks noChangeAspect="1"/>
          </p:cNvGraphicFramePr>
          <p:nvPr/>
        </p:nvGraphicFramePr>
        <p:xfrm>
          <a:off x="2987675" y="2184400"/>
          <a:ext cx="1736725" cy="992188"/>
        </p:xfrm>
        <a:graphic>
          <a:graphicData uri="http://schemas.openxmlformats.org/presentationml/2006/ole">
            <mc:AlternateContent xmlns:mc="http://schemas.openxmlformats.org/markup-compatibility/2006">
              <mc:Choice xmlns:v="urn:schemas-microsoft-com:vml" Requires="v">
                <p:oleObj spid="_x0000_s5295" name="Photo Editor Photo" r:id="rId4" imgW="2872989" imgH="1646063" progId="MSPhotoEd.3">
                  <p:embed/>
                </p:oleObj>
              </mc:Choice>
              <mc:Fallback>
                <p:oleObj name="Photo Editor Photo" r:id="rId4" imgW="2872989" imgH="1646063" progId="MSPhotoEd.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184400"/>
                        <a:ext cx="1736725"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19"/>
          <p:cNvGraphicFramePr>
            <a:graphicFrameLocks noChangeAspect="1"/>
          </p:cNvGraphicFramePr>
          <p:nvPr/>
        </p:nvGraphicFramePr>
        <p:xfrm>
          <a:off x="5943600" y="1876425"/>
          <a:ext cx="1760538" cy="1073150"/>
        </p:xfrm>
        <a:graphic>
          <a:graphicData uri="http://schemas.openxmlformats.org/presentationml/2006/ole">
            <mc:AlternateContent xmlns:mc="http://schemas.openxmlformats.org/markup-compatibility/2006">
              <mc:Choice xmlns:v="urn:schemas-microsoft-com:vml" Requires="v">
                <p:oleObj spid="_x0000_s5296" name="Photo Editor Photo" r:id="rId6" imgW="4572396" imgH="2789162" progId="MSPhotoEd.3">
                  <p:embed/>
                </p:oleObj>
              </mc:Choice>
              <mc:Fallback>
                <p:oleObj name="Photo Editor Photo" r:id="rId6" imgW="4572396" imgH="2789162" progId="MSPhotoEd.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876425"/>
                        <a:ext cx="1760538"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20"/>
          <p:cNvGraphicFramePr>
            <a:graphicFrameLocks noChangeAspect="1"/>
          </p:cNvGraphicFramePr>
          <p:nvPr/>
        </p:nvGraphicFramePr>
        <p:xfrm>
          <a:off x="533400" y="1952625"/>
          <a:ext cx="1081088" cy="909638"/>
        </p:xfrm>
        <a:graphic>
          <a:graphicData uri="http://schemas.openxmlformats.org/presentationml/2006/ole">
            <mc:AlternateContent xmlns:mc="http://schemas.openxmlformats.org/markup-compatibility/2006">
              <mc:Choice xmlns:v="urn:schemas-microsoft-com:vml" Requires="v">
                <p:oleObj spid="_x0000_s5297" name="Photo Editor Photo" r:id="rId8" imgW="4534293" imgH="3809524" progId="MSPhotoEd.3">
                  <p:embed/>
                </p:oleObj>
              </mc:Choice>
              <mc:Fallback>
                <p:oleObj name="Photo Editor Photo" r:id="rId8"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52625"/>
                        <a:ext cx="1081088"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21"/>
          <p:cNvGraphicFramePr>
            <a:graphicFrameLocks noChangeAspect="1"/>
          </p:cNvGraphicFramePr>
          <p:nvPr/>
        </p:nvGraphicFramePr>
        <p:xfrm>
          <a:off x="533400" y="5227638"/>
          <a:ext cx="1158875" cy="973137"/>
        </p:xfrm>
        <a:graphic>
          <a:graphicData uri="http://schemas.openxmlformats.org/presentationml/2006/ole">
            <mc:AlternateContent xmlns:mc="http://schemas.openxmlformats.org/markup-compatibility/2006">
              <mc:Choice xmlns:v="urn:schemas-microsoft-com:vml" Requires="v">
                <p:oleObj spid="_x0000_s5298" name="Photo Editor Photo" r:id="rId10" imgW="4534293" imgH="3809524" progId="MSPhotoEd.3">
                  <p:embed/>
                </p:oleObj>
              </mc:Choice>
              <mc:Fallback>
                <p:oleObj name="Photo Editor Photo" r:id="rId10" imgW="4534293" imgH="3809524" progId="MSPhotoEd.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276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22"/>
          <p:cNvGraphicFramePr>
            <a:graphicFrameLocks noChangeAspect="1"/>
          </p:cNvGraphicFramePr>
          <p:nvPr/>
        </p:nvGraphicFramePr>
        <p:xfrm>
          <a:off x="609600" y="3417888"/>
          <a:ext cx="1082675" cy="909637"/>
        </p:xfrm>
        <a:graphic>
          <a:graphicData uri="http://schemas.openxmlformats.org/presentationml/2006/ole">
            <mc:AlternateContent xmlns:mc="http://schemas.openxmlformats.org/markup-compatibility/2006">
              <mc:Choice xmlns:v="urn:schemas-microsoft-com:vml" Requires="v">
                <p:oleObj spid="_x0000_s5299" name="Photo Editor Photo" r:id="rId11" imgW="4534293" imgH="3809524" progId="MSPhotoEd.3">
                  <p:embed/>
                </p:oleObj>
              </mc:Choice>
              <mc:Fallback>
                <p:oleObj name="Photo Editor Photo" r:id="rId11" imgW="4534293" imgH="3809524" progId="MSPhotoEd.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17888"/>
                        <a:ext cx="108267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5" name="Text Box 23"/>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10.1.1.2</a:t>
            </a:r>
            <a:endParaRPr lang="en-AU" altLang="zh-CN" b="1">
              <a:solidFill>
                <a:schemeClr val="tx2"/>
              </a:solidFill>
              <a:latin typeface="Arial" charset="0"/>
            </a:endParaRPr>
          </a:p>
        </p:txBody>
      </p:sp>
      <p:sp>
        <p:nvSpPr>
          <p:cNvPr id="5136" name="Text Box 24"/>
          <p:cNvSpPr txBox="1">
            <a:spLocks noChangeArrowheads="1"/>
          </p:cNvSpPr>
          <p:nvPr/>
        </p:nvSpPr>
        <p:spPr bwMode="auto">
          <a:xfrm>
            <a:off x="228600" y="44672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10.1.1.3</a:t>
            </a:r>
            <a:endParaRPr lang="en-AU" altLang="zh-CN" b="1">
              <a:solidFill>
                <a:schemeClr val="tx2"/>
              </a:solidFill>
              <a:latin typeface="Arial" charset="0"/>
            </a:endParaRPr>
          </a:p>
        </p:txBody>
      </p:sp>
      <p:sp>
        <p:nvSpPr>
          <p:cNvPr id="5137" name="Text Box 25"/>
          <p:cNvSpPr txBox="1">
            <a:spLocks noChangeArrowheads="1"/>
          </p:cNvSpPr>
          <p:nvPr/>
        </p:nvSpPr>
        <p:spPr bwMode="auto">
          <a:xfrm>
            <a:off x="228600" y="61769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zh-CN" altLang="en-US" b="1">
                <a:solidFill>
                  <a:schemeClr val="tx2"/>
                </a:solidFill>
                <a:latin typeface="Arial" charset="0"/>
              </a:rPr>
              <a:t>10.1.1.4</a:t>
            </a:r>
            <a:endParaRPr lang="en-AU" altLang="zh-CN" b="1">
              <a:solidFill>
                <a:schemeClr val="tx2"/>
              </a:solidFill>
              <a:latin typeface="Arial" charset="0"/>
            </a:endParaRPr>
          </a:p>
        </p:txBody>
      </p:sp>
      <p:sp>
        <p:nvSpPr>
          <p:cNvPr id="5138" name="Rectangle 26"/>
          <p:cNvSpPr>
            <a:spLocks noChangeArrowheads="1"/>
          </p:cNvSpPr>
          <p:nvPr/>
        </p:nvSpPr>
        <p:spPr bwMode="auto">
          <a:xfrm>
            <a:off x="1219200" y="157162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Inside</a:t>
            </a:r>
          </a:p>
        </p:txBody>
      </p:sp>
      <p:sp>
        <p:nvSpPr>
          <p:cNvPr id="5139" name="Rectangle 27"/>
          <p:cNvSpPr>
            <a:spLocks noChangeArrowheads="1"/>
          </p:cNvSpPr>
          <p:nvPr/>
        </p:nvSpPr>
        <p:spPr bwMode="auto">
          <a:xfrm>
            <a:off x="7543800" y="16478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rgbClr val="000000"/>
                </a:solidFill>
                <a:latin typeface="Helvetica" pitchFamily="34" charset="0"/>
              </a:rPr>
              <a:t>Outside</a:t>
            </a:r>
          </a:p>
        </p:txBody>
      </p:sp>
      <p:sp>
        <p:nvSpPr>
          <p:cNvPr id="5140" name="Text Box 28"/>
          <p:cNvSpPr txBox="1">
            <a:spLocks noChangeArrowheads="1"/>
          </p:cNvSpPr>
          <p:nvPr/>
        </p:nvSpPr>
        <p:spPr bwMode="auto">
          <a:xfrm>
            <a:off x="2362200" y="22145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tx2"/>
                </a:solidFill>
                <a:latin typeface="Arial" charset="0"/>
              </a:rPr>
              <a:t>E0/0</a:t>
            </a:r>
            <a:endParaRPr lang="en-AU" altLang="zh-CN" b="1">
              <a:solidFill>
                <a:schemeClr val="tx2"/>
              </a:solidFill>
              <a:latin typeface="Arial" charset="0"/>
            </a:endParaRPr>
          </a:p>
        </p:txBody>
      </p:sp>
      <p:sp>
        <p:nvSpPr>
          <p:cNvPr id="5141" name="Text Box 29"/>
          <p:cNvSpPr txBox="1">
            <a:spLocks noChangeArrowheads="1"/>
          </p:cNvSpPr>
          <p:nvPr/>
        </p:nvSpPr>
        <p:spPr bwMode="auto">
          <a:xfrm>
            <a:off x="4648200" y="2062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spcBef>
                <a:spcPct val="50000"/>
              </a:spcBef>
            </a:pPr>
            <a:r>
              <a:rPr lang="en-US" altLang="zh-CN" b="1">
                <a:solidFill>
                  <a:schemeClr val="bg1"/>
                </a:solidFill>
                <a:latin typeface="Arial" charset="0"/>
              </a:rPr>
              <a:t>S0/0</a:t>
            </a:r>
            <a:endParaRPr lang="en-AU" altLang="zh-CN" b="1">
              <a:solidFill>
                <a:schemeClr val="bg1"/>
              </a:solidFill>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47" name="AutoShape 354"/>
          <p:cNvSpPr>
            <a:spLocks noChangeArrowheads="1"/>
          </p:cNvSpPr>
          <p:nvPr/>
        </p:nvSpPr>
        <p:spPr bwMode="auto">
          <a:xfrm>
            <a:off x="2743200" y="4652963"/>
            <a:ext cx="6096000" cy="1528762"/>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6563" name="Rectangle 2"/>
          <p:cNvSpPr>
            <a:spLocks noGrp="1" noChangeArrowheads="1"/>
          </p:cNvSpPr>
          <p:nvPr>
            <p:ph type="title"/>
          </p:nvPr>
        </p:nvSpPr>
        <p:spPr>
          <a:xfrm>
            <a:off x="576263" y="490538"/>
            <a:ext cx="7835900" cy="842962"/>
          </a:xfrm>
        </p:spPr>
        <p:txBody>
          <a:bodyPr/>
          <a:lstStyle/>
          <a:p>
            <a:pPr eaLnBrk="1" hangingPunct="1"/>
            <a:r>
              <a:rPr lang="en-US" altLang="zh-CN" smtClean="0">
                <a:latin typeface="Helvetica" pitchFamily="34" charset="0"/>
                <a:cs typeface="Arial" charset="0"/>
              </a:rPr>
              <a:t>PAT Operation</a:t>
            </a:r>
          </a:p>
        </p:txBody>
      </p:sp>
      <p:sp>
        <p:nvSpPr>
          <p:cNvPr id="66564" name="Freeform 3"/>
          <p:cNvSpPr>
            <a:spLocks/>
          </p:cNvSpPr>
          <p:nvPr/>
        </p:nvSpPr>
        <p:spPr bwMode="auto">
          <a:xfrm rot="2624">
            <a:off x="6702425" y="3686175"/>
            <a:ext cx="1524000" cy="195263"/>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65" name="Rectangle 5"/>
          <p:cNvSpPr>
            <a:spLocks noChangeArrowheads="1"/>
          </p:cNvSpPr>
          <p:nvPr/>
        </p:nvSpPr>
        <p:spPr bwMode="auto">
          <a:xfrm>
            <a:off x="3659188" y="55895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10.1.1.2:1723</a:t>
            </a:r>
          </a:p>
        </p:txBody>
      </p:sp>
      <p:sp>
        <p:nvSpPr>
          <p:cNvPr id="66566" name="Rectangle 6"/>
          <p:cNvSpPr>
            <a:spLocks noChangeArrowheads="1"/>
          </p:cNvSpPr>
          <p:nvPr/>
        </p:nvSpPr>
        <p:spPr bwMode="auto">
          <a:xfrm>
            <a:off x="3659188" y="58689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10.1.1.1:1024</a:t>
            </a:r>
          </a:p>
        </p:txBody>
      </p:sp>
      <p:sp>
        <p:nvSpPr>
          <p:cNvPr id="66567" name="Rectangle 7"/>
          <p:cNvSpPr>
            <a:spLocks noChangeArrowheads="1"/>
          </p:cNvSpPr>
          <p:nvPr/>
        </p:nvSpPr>
        <p:spPr bwMode="auto">
          <a:xfrm>
            <a:off x="4737100" y="4303713"/>
            <a:ext cx="124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b="1">
                <a:solidFill>
                  <a:schemeClr val="tx2"/>
                </a:solidFill>
                <a:latin typeface="Helvetica" pitchFamily="34" charset="0"/>
              </a:rPr>
              <a:t>NAT table</a:t>
            </a:r>
          </a:p>
        </p:txBody>
      </p:sp>
      <p:sp>
        <p:nvSpPr>
          <p:cNvPr id="66568" name="Rectangle 8"/>
          <p:cNvSpPr>
            <a:spLocks noChangeArrowheads="1"/>
          </p:cNvSpPr>
          <p:nvPr/>
        </p:nvSpPr>
        <p:spPr bwMode="auto">
          <a:xfrm>
            <a:off x="5181600" y="5602288"/>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198.168.2.2:1723</a:t>
            </a:r>
          </a:p>
        </p:txBody>
      </p:sp>
      <p:sp>
        <p:nvSpPr>
          <p:cNvPr id="66569" name="Rectangle 9"/>
          <p:cNvSpPr>
            <a:spLocks noChangeArrowheads="1"/>
          </p:cNvSpPr>
          <p:nvPr/>
        </p:nvSpPr>
        <p:spPr bwMode="auto">
          <a:xfrm>
            <a:off x="5183188" y="5881688"/>
            <a:ext cx="18843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198.168.2.2:1024</a:t>
            </a:r>
          </a:p>
        </p:txBody>
      </p:sp>
      <p:sp>
        <p:nvSpPr>
          <p:cNvPr id="66570" name="Rectangle 10"/>
          <p:cNvSpPr>
            <a:spLocks noChangeArrowheads="1"/>
          </p:cNvSpPr>
          <p:nvPr/>
        </p:nvSpPr>
        <p:spPr bwMode="auto">
          <a:xfrm>
            <a:off x="7011988" y="56022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172.81.7.3:23</a:t>
            </a:r>
          </a:p>
        </p:txBody>
      </p:sp>
      <p:sp>
        <p:nvSpPr>
          <p:cNvPr id="66571" name="Rectangle 11"/>
          <p:cNvSpPr>
            <a:spLocks noChangeArrowheads="1"/>
          </p:cNvSpPr>
          <p:nvPr/>
        </p:nvSpPr>
        <p:spPr bwMode="auto">
          <a:xfrm>
            <a:off x="7011988" y="58816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172.80.7.3:23</a:t>
            </a:r>
          </a:p>
        </p:txBody>
      </p:sp>
      <p:sp>
        <p:nvSpPr>
          <p:cNvPr id="66572" name="Rectangle 12"/>
          <p:cNvSpPr>
            <a:spLocks noChangeArrowheads="1"/>
          </p:cNvSpPr>
          <p:nvPr/>
        </p:nvSpPr>
        <p:spPr bwMode="auto">
          <a:xfrm>
            <a:off x="2992438" y="55895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3" name="Rectangle 13"/>
          <p:cNvSpPr>
            <a:spLocks noChangeArrowheads="1"/>
          </p:cNvSpPr>
          <p:nvPr/>
        </p:nvSpPr>
        <p:spPr bwMode="auto">
          <a:xfrm>
            <a:off x="2992438" y="58689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4" name="Rectangle 14"/>
          <p:cNvSpPr>
            <a:spLocks noChangeArrowheads="1"/>
          </p:cNvSpPr>
          <p:nvPr/>
        </p:nvSpPr>
        <p:spPr bwMode="auto">
          <a:xfrm>
            <a:off x="36591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10.1.1.3:1723</a:t>
            </a:r>
          </a:p>
        </p:txBody>
      </p:sp>
      <p:sp>
        <p:nvSpPr>
          <p:cNvPr id="66575" name="Rectangle 15"/>
          <p:cNvSpPr>
            <a:spLocks noChangeArrowheads="1"/>
          </p:cNvSpPr>
          <p:nvPr/>
        </p:nvSpPr>
        <p:spPr bwMode="auto">
          <a:xfrm>
            <a:off x="5181600" y="5300663"/>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198.168.2.2:1492</a:t>
            </a:r>
          </a:p>
        </p:txBody>
      </p:sp>
      <p:sp>
        <p:nvSpPr>
          <p:cNvPr id="66576" name="Rectangle 16"/>
          <p:cNvSpPr>
            <a:spLocks noChangeArrowheads="1"/>
          </p:cNvSpPr>
          <p:nvPr/>
        </p:nvSpPr>
        <p:spPr bwMode="auto">
          <a:xfrm>
            <a:off x="70119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700" b="1">
                <a:latin typeface="Helvetica" pitchFamily="34" charset="0"/>
              </a:rPr>
              <a:t>172.81.7.3:23</a:t>
            </a:r>
          </a:p>
        </p:txBody>
      </p:sp>
      <p:sp>
        <p:nvSpPr>
          <p:cNvPr id="66577" name="Rectangle 17"/>
          <p:cNvSpPr>
            <a:spLocks noChangeArrowheads="1"/>
          </p:cNvSpPr>
          <p:nvPr/>
        </p:nvSpPr>
        <p:spPr bwMode="auto">
          <a:xfrm>
            <a:off x="2992438" y="5300663"/>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700" b="1">
                <a:latin typeface="Helvetica" pitchFamily="34" charset="0"/>
              </a:rPr>
              <a:t>TCP</a:t>
            </a:r>
          </a:p>
        </p:txBody>
      </p:sp>
      <p:sp>
        <p:nvSpPr>
          <p:cNvPr id="66578" name="Line 18"/>
          <p:cNvSpPr>
            <a:spLocks noChangeShapeType="1"/>
          </p:cNvSpPr>
          <p:nvPr/>
        </p:nvSpPr>
        <p:spPr bwMode="auto">
          <a:xfrm>
            <a:off x="3200400" y="3686175"/>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9" name="Freeform 19"/>
          <p:cNvSpPr>
            <a:spLocks/>
          </p:cNvSpPr>
          <p:nvPr/>
        </p:nvSpPr>
        <p:spPr bwMode="auto">
          <a:xfrm rot="-2079366">
            <a:off x="6248400" y="26193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80" name="Freeform 20"/>
          <p:cNvSpPr>
            <a:spLocks/>
          </p:cNvSpPr>
          <p:nvPr/>
        </p:nvSpPr>
        <p:spPr bwMode="auto">
          <a:xfrm>
            <a:off x="3352800" y="35337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81" name="Line 21"/>
          <p:cNvSpPr>
            <a:spLocks noChangeShapeType="1"/>
          </p:cNvSpPr>
          <p:nvPr/>
        </p:nvSpPr>
        <p:spPr bwMode="auto">
          <a:xfrm>
            <a:off x="1447800" y="49466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2" name="Line 22"/>
          <p:cNvSpPr>
            <a:spLocks noChangeShapeType="1"/>
          </p:cNvSpPr>
          <p:nvPr/>
        </p:nvSpPr>
        <p:spPr bwMode="auto">
          <a:xfrm>
            <a:off x="1447800" y="23304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3" name="Line 23"/>
          <p:cNvSpPr>
            <a:spLocks noChangeShapeType="1"/>
          </p:cNvSpPr>
          <p:nvPr/>
        </p:nvSpPr>
        <p:spPr bwMode="auto">
          <a:xfrm>
            <a:off x="2133600" y="2314575"/>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4" name="Line 24"/>
          <p:cNvSpPr>
            <a:spLocks noChangeShapeType="1"/>
          </p:cNvSpPr>
          <p:nvPr/>
        </p:nvSpPr>
        <p:spPr bwMode="auto">
          <a:xfrm>
            <a:off x="2133600" y="36099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5" name="Rectangle 25"/>
          <p:cNvSpPr>
            <a:spLocks noChangeArrowheads="1"/>
          </p:cNvSpPr>
          <p:nvPr/>
        </p:nvSpPr>
        <p:spPr bwMode="auto">
          <a:xfrm>
            <a:off x="457200" y="2009775"/>
            <a:ext cx="2057400" cy="3810000"/>
          </a:xfrm>
          <a:prstGeom prst="rect">
            <a:avLst/>
          </a:prstGeom>
          <a:noFill/>
          <a:ln w="28575">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spcBef>
                <a:spcPct val="20000"/>
              </a:spcBef>
              <a:buClr>
                <a:schemeClr val="bg1"/>
              </a:buClr>
              <a:buSzPct val="100000"/>
              <a:buFont typeface="Wingdings" pitchFamily="2" charset="2"/>
              <a:buChar char="n"/>
            </a:pPr>
            <a:endParaRPr lang="zh-CN" altLang="en-US" sz="2000">
              <a:solidFill>
                <a:schemeClr val="tx2"/>
              </a:solidFill>
              <a:latin typeface="Tahoma" pitchFamily="34" charset="0"/>
            </a:endParaRPr>
          </a:p>
        </p:txBody>
      </p:sp>
      <p:grpSp>
        <p:nvGrpSpPr>
          <p:cNvPr id="66586" name="Group 26"/>
          <p:cNvGrpSpPr>
            <a:grpSpLocks/>
          </p:cNvGrpSpPr>
          <p:nvPr/>
        </p:nvGrpSpPr>
        <p:grpSpPr bwMode="auto">
          <a:xfrm>
            <a:off x="4876800" y="3000375"/>
            <a:ext cx="2273300" cy="1225550"/>
            <a:chOff x="3034" y="1394"/>
            <a:chExt cx="1432" cy="772"/>
          </a:xfrm>
        </p:grpSpPr>
        <p:sp>
          <p:nvSpPr>
            <p:cNvPr id="66908" name="Freeform 27"/>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909" name="Rectangle 28"/>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10" name="Oval 29"/>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1" name="Oval 30"/>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2" name="Oval 31"/>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3" name="Oval 32"/>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4" name="Oval 33"/>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5" name="Oval 34"/>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6" name="Oval 35"/>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7" name="Oval 36"/>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8" name="Oval 37"/>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19" name="Oval 38"/>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0" name="Oval 39"/>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1" name="Oval 40"/>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2" name="Oval 41"/>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3" name="Oval 42"/>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4" name="Oval 43"/>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5" name="Oval 44"/>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6" name="Oval 45"/>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27" name="Oval 46"/>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6587" name="Rectangle 47"/>
          <p:cNvSpPr>
            <a:spLocks noChangeArrowheads="1"/>
          </p:cNvSpPr>
          <p:nvPr/>
        </p:nvSpPr>
        <p:spPr bwMode="auto">
          <a:xfrm>
            <a:off x="5487988" y="3381375"/>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chemeClr val="tx2"/>
                </a:solidFill>
                <a:latin typeface="Helvetica" pitchFamily="34" charset="0"/>
              </a:rPr>
              <a:t>Internet</a:t>
            </a:r>
          </a:p>
        </p:txBody>
      </p:sp>
      <p:sp>
        <p:nvSpPr>
          <p:cNvPr id="66588" name="Rectangle 48"/>
          <p:cNvSpPr>
            <a:spLocks noChangeArrowheads="1"/>
          </p:cNvSpPr>
          <p:nvPr/>
        </p:nvSpPr>
        <p:spPr bwMode="auto">
          <a:xfrm>
            <a:off x="1177925" y="162877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2100" b="1">
                <a:solidFill>
                  <a:schemeClr val="tx2"/>
                </a:solidFill>
                <a:latin typeface="Helvetica" pitchFamily="34" charset="0"/>
              </a:rPr>
              <a:t>Inside</a:t>
            </a:r>
          </a:p>
        </p:txBody>
      </p:sp>
      <p:sp>
        <p:nvSpPr>
          <p:cNvPr id="66589" name="Rectangle 49"/>
          <p:cNvSpPr>
            <a:spLocks noChangeArrowheads="1"/>
          </p:cNvSpPr>
          <p:nvPr/>
        </p:nvSpPr>
        <p:spPr bwMode="auto">
          <a:xfrm>
            <a:off x="762000" y="53117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10.1.1.1</a:t>
            </a:r>
          </a:p>
        </p:txBody>
      </p:sp>
      <p:grpSp>
        <p:nvGrpSpPr>
          <p:cNvPr id="66590" name="Group 50"/>
          <p:cNvGrpSpPr>
            <a:grpSpLocks/>
          </p:cNvGrpSpPr>
          <p:nvPr/>
        </p:nvGrpSpPr>
        <p:grpSpPr bwMode="auto">
          <a:xfrm>
            <a:off x="758825" y="4606925"/>
            <a:ext cx="1035050" cy="863600"/>
            <a:chOff x="598" y="2234"/>
            <a:chExt cx="652" cy="544"/>
          </a:xfrm>
        </p:grpSpPr>
        <p:sp>
          <p:nvSpPr>
            <p:cNvPr id="66859" name="Rectangle 51"/>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0" name="Rectangle 52"/>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1" name="Freeform 53"/>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62" name="Freeform 54"/>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63" name="Oval 55"/>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4" name="Oval 56"/>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5" name="Oval 57"/>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6" name="Oval 58"/>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67" name="Rectangle 59"/>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8" name="Rectangle 60"/>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69" name="Arc 61"/>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0" name="Oval 62"/>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1" name="Oval 63"/>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2" name="Oval 64"/>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3" name="Oval 65"/>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4" name="Rectangle 66"/>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75" name="Rectangle 67"/>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6" name="Rectangle 68"/>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77" name="Rectangle 69"/>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78" name="Oval 70"/>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79" name="Oval 71"/>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0" name="Oval 72"/>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1" name="Oval 73"/>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82" name="Rectangle 74"/>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3" name="Rectangle 75"/>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84" name="Rectangle 76"/>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5" name="Rectangle 77"/>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86" name="Rectangle 78"/>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87" name="Freeform 79"/>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88" name="Freeform 80"/>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89" name="Oval 81"/>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0" name="Oval 82"/>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1" name="Oval 83"/>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2" name="Oval 84"/>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3" name="Rectangle 85"/>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94" name="Rectangle 86"/>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95" name="Arc 87"/>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96" name="Oval 88"/>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7" name="Oval 89"/>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8" name="Oval 90"/>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99" name="Oval 91"/>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0" name="Rectangle 92"/>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1" name="Rectangle 93"/>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2" name="Oval 94"/>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3" name="Oval 95"/>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4" name="Oval 96"/>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5" name="Oval 97"/>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906" name="Rectangle 98"/>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907" name="Rectangle 99"/>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6591" name="Group 100"/>
          <p:cNvGrpSpPr>
            <a:grpSpLocks/>
          </p:cNvGrpSpPr>
          <p:nvPr/>
        </p:nvGrpSpPr>
        <p:grpSpPr bwMode="auto">
          <a:xfrm>
            <a:off x="7578725" y="1857375"/>
            <a:ext cx="1054100" cy="863600"/>
            <a:chOff x="4870" y="1034"/>
            <a:chExt cx="664" cy="544"/>
          </a:xfrm>
        </p:grpSpPr>
        <p:sp>
          <p:nvSpPr>
            <p:cNvPr id="66810" name="Freeform 101"/>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1" name="Rectangle 102"/>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12" name="Freeform 103"/>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3" name="Freeform 104"/>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14" name="Oval 105"/>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5" name="Oval 106"/>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6" name="Oval 107"/>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7" name="Oval 108"/>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18" name="Rectangle 109"/>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19" name="Rectangle 110"/>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0" name="Arc 111"/>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1" name="Oval 112"/>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2" name="Oval 113"/>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3" name="Oval 114"/>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4" name="Oval 115"/>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25" name="Rectangle 116"/>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6" name="Rectangle 117"/>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7" name="Rectangle 118"/>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28" name="Rectangle 119"/>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29" name="Oval 120"/>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0" name="Oval 121"/>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1" name="Oval 122"/>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2" name="Oval 123"/>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33" name="Rectangle 124"/>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4" name="Rectangle 125"/>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35" name="Rectangle 126"/>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6" name="Rectangle 127"/>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37" name="Rectangle 128"/>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38" name="Freeform 129"/>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39" name="Freeform 130"/>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840" name="Oval 131"/>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1" name="Oval 132"/>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2" name="Oval 133"/>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3" name="Oval 134"/>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4" name="Rectangle 135"/>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45" name="Rectangle 136"/>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46" name="Arc 137"/>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847" name="Oval 138"/>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8" name="Oval 139"/>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49" name="Oval 140"/>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0" name="Oval 141"/>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1" name="Rectangle 142"/>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2" name="Rectangle 143"/>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3" name="Oval 144"/>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4" name="Oval 145"/>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5" name="Oval 146"/>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6" name="Oval 147"/>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57" name="Rectangle 148"/>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58" name="Rectangle 149"/>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66592" name="Group 150"/>
          <p:cNvGrpSpPr>
            <a:grpSpLocks/>
          </p:cNvGrpSpPr>
          <p:nvPr/>
        </p:nvGrpSpPr>
        <p:grpSpPr bwMode="auto">
          <a:xfrm>
            <a:off x="758825" y="2085975"/>
            <a:ext cx="1054100" cy="863600"/>
            <a:chOff x="574" y="1478"/>
            <a:chExt cx="664" cy="544"/>
          </a:xfrm>
        </p:grpSpPr>
        <p:sp>
          <p:nvSpPr>
            <p:cNvPr id="66761" name="Rectangle 151"/>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62" name="Rectangle 152"/>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63" name="Freeform 153"/>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64" name="Freeform 154"/>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65" name="Oval 155"/>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6" name="Oval 156"/>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7" name="Oval 157"/>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8" name="Oval 158"/>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69" name="Rectangle 159"/>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0" name="Rectangle 160"/>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1" name="Arc 161"/>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72" name="Oval 162"/>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3" name="Oval 163"/>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4" name="Oval 164"/>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5" name="Oval 165"/>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76" name="Rectangle 166"/>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7" name="Rectangle 167"/>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78" name="Rectangle 168"/>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79" name="Rectangle 169"/>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0" name="Oval 170"/>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1" name="Oval 171"/>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2" name="Oval 172"/>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3" name="Oval 173"/>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84" name="Rectangle 174"/>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5" name="Rectangle 175"/>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6" name="Rectangle 176"/>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7" name="Rectangle 177"/>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88" name="Rectangle 178"/>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89" name="Freeform 179"/>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90" name="Freeform 180"/>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91" name="Oval 181"/>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2" name="Oval 182"/>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3" name="Oval 183"/>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4" name="Oval 184"/>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5" name="Rectangle 185"/>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96" name="Rectangle 186"/>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97" name="Arc 187"/>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98" name="Oval 188"/>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99" name="Oval 189"/>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0" name="Oval 190"/>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1" name="Oval 191"/>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2" name="Rectangle 192"/>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3" name="Rectangle 193"/>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4" name="Oval 194"/>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5" name="Oval 195"/>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6" name="Oval 196"/>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7" name="Oval 197"/>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808" name="Rectangle 198"/>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809" name="Rectangle 199"/>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593" name="Oval 200"/>
          <p:cNvSpPr>
            <a:spLocks noChangeArrowheads="1"/>
          </p:cNvSpPr>
          <p:nvPr/>
        </p:nvSpPr>
        <p:spPr bwMode="auto">
          <a:xfrm>
            <a:off x="2232025" y="429260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594" name="Rectangle 201"/>
          <p:cNvSpPr>
            <a:spLocks noChangeArrowheads="1"/>
          </p:cNvSpPr>
          <p:nvPr/>
        </p:nvSpPr>
        <p:spPr bwMode="auto">
          <a:xfrm>
            <a:off x="7718425" y="26130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B</a:t>
            </a:r>
          </a:p>
        </p:txBody>
      </p:sp>
      <p:sp>
        <p:nvSpPr>
          <p:cNvPr id="66595" name="Rectangle 202"/>
          <p:cNvSpPr>
            <a:spLocks noChangeArrowheads="1"/>
          </p:cNvSpPr>
          <p:nvPr/>
        </p:nvSpPr>
        <p:spPr bwMode="auto">
          <a:xfrm>
            <a:off x="7620000" y="2806700"/>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172.80.7.3</a:t>
            </a:r>
          </a:p>
        </p:txBody>
      </p:sp>
      <p:sp>
        <p:nvSpPr>
          <p:cNvPr id="66596" name="Rectangle 203"/>
          <p:cNvSpPr>
            <a:spLocks noChangeArrowheads="1"/>
          </p:cNvSpPr>
          <p:nvPr/>
        </p:nvSpPr>
        <p:spPr bwMode="auto">
          <a:xfrm>
            <a:off x="2209800" y="4219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1</a:t>
            </a:r>
          </a:p>
        </p:txBody>
      </p:sp>
      <p:sp>
        <p:nvSpPr>
          <p:cNvPr id="66597" name="Oval 204"/>
          <p:cNvSpPr>
            <a:spLocks noChangeArrowheads="1"/>
          </p:cNvSpPr>
          <p:nvPr/>
        </p:nvSpPr>
        <p:spPr bwMode="auto">
          <a:xfrm>
            <a:off x="4179888" y="28654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598" name="Rectangle 205"/>
          <p:cNvSpPr>
            <a:spLocks noChangeArrowheads="1"/>
          </p:cNvSpPr>
          <p:nvPr/>
        </p:nvSpPr>
        <p:spPr bwMode="auto">
          <a:xfrm>
            <a:off x="4159250" y="27860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3</a:t>
            </a:r>
          </a:p>
        </p:txBody>
      </p:sp>
      <p:pic>
        <p:nvPicPr>
          <p:cNvPr id="66599" name="Picture 2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81375"/>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600" name="Group 207"/>
          <p:cNvGrpSpPr>
            <a:grpSpLocks/>
          </p:cNvGrpSpPr>
          <p:nvPr/>
        </p:nvGrpSpPr>
        <p:grpSpPr bwMode="auto">
          <a:xfrm>
            <a:off x="1414463" y="4565650"/>
            <a:ext cx="1176337" cy="417513"/>
            <a:chOff x="753" y="3533"/>
            <a:chExt cx="741" cy="263"/>
          </a:xfrm>
        </p:grpSpPr>
        <p:sp>
          <p:nvSpPr>
            <p:cNvPr id="66756" name="Freeform 208"/>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7" name="Freeform 209"/>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8" name="Freeform 210"/>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9" name="Freeform 211"/>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60" name="Freeform 212"/>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1" name="Group 213"/>
          <p:cNvGrpSpPr>
            <a:grpSpLocks/>
          </p:cNvGrpSpPr>
          <p:nvPr/>
        </p:nvGrpSpPr>
        <p:grpSpPr bwMode="auto">
          <a:xfrm>
            <a:off x="3505200" y="3116263"/>
            <a:ext cx="1176338" cy="417512"/>
            <a:chOff x="753" y="3533"/>
            <a:chExt cx="741" cy="263"/>
          </a:xfrm>
        </p:grpSpPr>
        <p:sp>
          <p:nvSpPr>
            <p:cNvPr id="66751" name="Freeform 214"/>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2" name="Freeform 215"/>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3" name="Freeform 216"/>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54" name="Freeform 217"/>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55" name="Freeform 218"/>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2" name="Group 219"/>
          <p:cNvGrpSpPr>
            <a:grpSpLocks/>
          </p:cNvGrpSpPr>
          <p:nvPr/>
        </p:nvGrpSpPr>
        <p:grpSpPr bwMode="auto">
          <a:xfrm flipH="1">
            <a:off x="6748463" y="2238375"/>
            <a:ext cx="1176337" cy="417513"/>
            <a:chOff x="753" y="3533"/>
            <a:chExt cx="741" cy="263"/>
          </a:xfrm>
        </p:grpSpPr>
        <p:sp>
          <p:nvSpPr>
            <p:cNvPr id="66746" name="Freeform 220"/>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7" name="Freeform 221"/>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8" name="Freeform 222"/>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9" name="Freeform 223"/>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50" name="Freeform 224"/>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6603" name="Group 225"/>
          <p:cNvGrpSpPr>
            <a:grpSpLocks/>
          </p:cNvGrpSpPr>
          <p:nvPr/>
        </p:nvGrpSpPr>
        <p:grpSpPr bwMode="auto">
          <a:xfrm flipH="1">
            <a:off x="2209800" y="3076575"/>
            <a:ext cx="1176338" cy="417513"/>
            <a:chOff x="753" y="3533"/>
            <a:chExt cx="741" cy="263"/>
          </a:xfrm>
        </p:grpSpPr>
        <p:sp>
          <p:nvSpPr>
            <p:cNvPr id="66741" name="Freeform 226"/>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2" name="Freeform 227"/>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3" name="Freeform 228"/>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744" name="Freeform 229"/>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745" name="Freeform 230"/>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604" name="Rectangle 231"/>
          <p:cNvSpPr>
            <a:spLocks noChangeArrowheads="1"/>
          </p:cNvSpPr>
          <p:nvPr/>
        </p:nvSpPr>
        <p:spPr bwMode="auto">
          <a:xfrm>
            <a:off x="1919288" y="4565650"/>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SA</a:t>
            </a:r>
          </a:p>
          <a:p>
            <a:pPr algn="ctr" eaLnBrk="0" hangingPunct="0"/>
            <a:r>
              <a:rPr lang="en-US" altLang="zh-CN" sz="1000" b="1">
                <a:solidFill>
                  <a:schemeClr val="tx2"/>
                </a:solidFill>
                <a:latin typeface="Helvetica" pitchFamily="34" charset="0"/>
              </a:rPr>
              <a:t>10.1.1.1</a:t>
            </a:r>
          </a:p>
        </p:txBody>
      </p:sp>
      <p:sp>
        <p:nvSpPr>
          <p:cNvPr id="66605" name="Rectangle 232"/>
          <p:cNvSpPr>
            <a:spLocks noChangeArrowheads="1"/>
          </p:cNvSpPr>
          <p:nvPr/>
        </p:nvSpPr>
        <p:spPr bwMode="auto">
          <a:xfrm>
            <a:off x="2211388" y="3076575"/>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10.1.1.1</a:t>
            </a:r>
          </a:p>
        </p:txBody>
      </p:sp>
      <p:sp>
        <p:nvSpPr>
          <p:cNvPr id="66606" name="Rectangle 233"/>
          <p:cNvSpPr>
            <a:spLocks noChangeArrowheads="1"/>
          </p:cNvSpPr>
          <p:nvPr/>
        </p:nvSpPr>
        <p:spPr bwMode="auto">
          <a:xfrm>
            <a:off x="3886200" y="311626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SA</a:t>
            </a:r>
          </a:p>
          <a:p>
            <a:pPr algn="ctr" eaLnBrk="0" hangingPunct="0"/>
            <a:r>
              <a:rPr lang="en-US" altLang="zh-CN" sz="1000" b="1">
                <a:solidFill>
                  <a:schemeClr val="tx2"/>
                </a:solidFill>
                <a:latin typeface="Helvetica" pitchFamily="34" charset="0"/>
              </a:rPr>
              <a:t>198.168.2.2</a:t>
            </a:r>
          </a:p>
        </p:txBody>
      </p:sp>
      <p:sp>
        <p:nvSpPr>
          <p:cNvPr id="66607" name="Rectangle 234"/>
          <p:cNvSpPr>
            <a:spLocks noChangeArrowheads="1"/>
          </p:cNvSpPr>
          <p:nvPr/>
        </p:nvSpPr>
        <p:spPr bwMode="auto">
          <a:xfrm>
            <a:off x="6672263" y="22383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198.168.2.2</a:t>
            </a:r>
          </a:p>
        </p:txBody>
      </p:sp>
      <p:sp>
        <p:nvSpPr>
          <p:cNvPr id="66608" name="Line 235"/>
          <p:cNvSpPr>
            <a:spLocks noChangeShapeType="1"/>
          </p:cNvSpPr>
          <p:nvPr/>
        </p:nvSpPr>
        <p:spPr bwMode="auto">
          <a:xfrm>
            <a:off x="1450975" y="38385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09" name="Rectangle 236"/>
          <p:cNvSpPr>
            <a:spLocks noChangeArrowheads="1"/>
          </p:cNvSpPr>
          <p:nvPr/>
        </p:nvSpPr>
        <p:spPr bwMode="auto">
          <a:xfrm>
            <a:off x="762000" y="41052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10.1.1.2</a:t>
            </a:r>
          </a:p>
        </p:txBody>
      </p:sp>
      <p:grpSp>
        <p:nvGrpSpPr>
          <p:cNvPr id="66610" name="Group 237"/>
          <p:cNvGrpSpPr>
            <a:grpSpLocks/>
          </p:cNvGrpSpPr>
          <p:nvPr/>
        </p:nvGrpSpPr>
        <p:grpSpPr bwMode="auto">
          <a:xfrm>
            <a:off x="758825" y="3381375"/>
            <a:ext cx="1054100" cy="863600"/>
            <a:chOff x="574" y="1478"/>
            <a:chExt cx="664" cy="544"/>
          </a:xfrm>
        </p:grpSpPr>
        <p:sp>
          <p:nvSpPr>
            <p:cNvPr id="66692" name="Rectangle 238"/>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3" name="Rectangle 239"/>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4" name="Freeform 240"/>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95" name="Freeform 241"/>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96" name="Oval 242"/>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7" name="Oval 243"/>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8" name="Oval 244"/>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9" name="Oval 245"/>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0" name="Rectangle 246"/>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1" name="Rectangle 247"/>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2" name="Arc 248"/>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03" name="Oval 249"/>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4" name="Oval 250"/>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5" name="Oval 251"/>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6" name="Oval 252"/>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07" name="Rectangle 253"/>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08" name="Rectangle 254"/>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09" name="Rectangle 255"/>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0" name="Rectangle 256"/>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1" name="Oval 257"/>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2" name="Oval 258"/>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3" name="Oval 259"/>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4" name="Oval 260"/>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15" name="Rectangle 261"/>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6" name="Rectangle 262"/>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7" name="Rectangle 263"/>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18" name="Rectangle 264"/>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19" name="Rectangle 265"/>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0" name="Freeform 266"/>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21" name="Freeform 267"/>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722" name="Oval 268"/>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3" name="Oval 269"/>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4" name="Oval 270"/>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5" name="Oval 271"/>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26" name="Rectangle 272"/>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7" name="Rectangle 273"/>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28" name="Arc 274"/>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729" name="Oval 275"/>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0" name="Oval 276"/>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1" name="Oval 277"/>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2" name="Oval 278"/>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3" name="Rectangle 279"/>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34" name="Rectangle 280"/>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35" name="Oval 281"/>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6" name="Oval 282"/>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7" name="Oval 283"/>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8" name="Oval 284"/>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739" name="Rectangle 285"/>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740" name="Rectangle 286"/>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611" name="Rectangle 287"/>
          <p:cNvSpPr>
            <a:spLocks noChangeArrowheads="1"/>
          </p:cNvSpPr>
          <p:nvPr/>
        </p:nvSpPr>
        <p:spPr bwMode="auto">
          <a:xfrm>
            <a:off x="762000" y="27971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10.1.1.3</a:t>
            </a:r>
          </a:p>
        </p:txBody>
      </p:sp>
      <p:sp>
        <p:nvSpPr>
          <p:cNvPr id="66612" name="Oval 288"/>
          <p:cNvSpPr>
            <a:spLocks noChangeArrowheads="1"/>
          </p:cNvSpPr>
          <p:nvPr/>
        </p:nvSpPr>
        <p:spPr bwMode="auto">
          <a:xfrm>
            <a:off x="7029450" y="19510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3" name="Rectangle 289"/>
          <p:cNvSpPr>
            <a:spLocks noChangeArrowheads="1"/>
          </p:cNvSpPr>
          <p:nvPr/>
        </p:nvSpPr>
        <p:spPr bwMode="auto">
          <a:xfrm>
            <a:off x="7002463" y="1871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6614" name="Oval 290"/>
          <p:cNvSpPr>
            <a:spLocks noChangeArrowheads="1"/>
          </p:cNvSpPr>
          <p:nvPr/>
        </p:nvSpPr>
        <p:spPr bwMode="auto">
          <a:xfrm>
            <a:off x="2459038" y="2771775"/>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5" name="Oval 291"/>
          <p:cNvSpPr>
            <a:spLocks noChangeArrowheads="1"/>
          </p:cNvSpPr>
          <p:nvPr/>
        </p:nvSpPr>
        <p:spPr bwMode="auto">
          <a:xfrm>
            <a:off x="4440238" y="4375150"/>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16" name="Rectangle 292"/>
          <p:cNvSpPr>
            <a:spLocks noChangeArrowheads="1"/>
          </p:cNvSpPr>
          <p:nvPr/>
        </p:nvSpPr>
        <p:spPr bwMode="auto">
          <a:xfrm>
            <a:off x="4419600" y="4295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2</a:t>
            </a:r>
          </a:p>
        </p:txBody>
      </p:sp>
      <p:grpSp>
        <p:nvGrpSpPr>
          <p:cNvPr id="66617" name="Group 293"/>
          <p:cNvGrpSpPr>
            <a:grpSpLocks/>
          </p:cNvGrpSpPr>
          <p:nvPr/>
        </p:nvGrpSpPr>
        <p:grpSpPr bwMode="auto">
          <a:xfrm>
            <a:off x="7624763" y="3228975"/>
            <a:ext cx="1054100" cy="863600"/>
            <a:chOff x="4870" y="1034"/>
            <a:chExt cx="664" cy="544"/>
          </a:xfrm>
        </p:grpSpPr>
        <p:sp>
          <p:nvSpPr>
            <p:cNvPr id="66643" name="Freeform 294"/>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4" name="Rectangle 295"/>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45" name="Freeform 296"/>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6" name="Freeform 297"/>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47" name="Oval 298"/>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48" name="Oval 299"/>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49" name="Oval 300"/>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0" name="Oval 301"/>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1" name="Rectangle 302"/>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2" name="Rectangle 303"/>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3" name="Arc 304"/>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54" name="Oval 305"/>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5" name="Oval 306"/>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6" name="Oval 307"/>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7" name="Oval 308"/>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58" name="Rectangle 309"/>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59" name="Rectangle 310"/>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0" name="Rectangle 311"/>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1" name="Rectangle 312"/>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2" name="Oval 313"/>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3" name="Oval 314"/>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4" name="Oval 315"/>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5" name="Oval 316"/>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66" name="Rectangle 317"/>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7" name="Rectangle 318"/>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68" name="Rectangle 319"/>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69" name="Rectangle 320"/>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70" name="Rectangle 321"/>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1" name="Freeform 322"/>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72" name="Freeform 323"/>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66673" name="Oval 324"/>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4" name="Oval 325"/>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5" name="Oval 326"/>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6" name="Oval 327"/>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77" name="Rectangle 328"/>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8" name="Rectangle 329"/>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79" name="Arc 330"/>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680" name="Oval 331"/>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1" name="Oval 332"/>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2" name="Oval 333"/>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3" name="Oval 334"/>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4" name="Rectangle 335"/>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85" name="Rectangle 336"/>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86" name="Oval 337"/>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7" name="Oval 338"/>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8" name="Oval 339"/>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89" name="Oval 340"/>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6690" name="Rectangle 341"/>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6691" name="Rectangle 342"/>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66618" name="Rectangle 343"/>
          <p:cNvSpPr>
            <a:spLocks noChangeArrowheads="1"/>
          </p:cNvSpPr>
          <p:nvPr/>
        </p:nvSpPr>
        <p:spPr bwMode="auto">
          <a:xfrm>
            <a:off x="7764463" y="39846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C</a:t>
            </a:r>
          </a:p>
        </p:txBody>
      </p:sp>
      <p:sp>
        <p:nvSpPr>
          <p:cNvPr id="66619" name="Rectangle 344"/>
          <p:cNvSpPr>
            <a:spLocks noChangeArrowheads="1"/>
          </p:cNvSpPr>
          <p:nvPr/>
        </p:nvSpPr>
        <p:spPr bwMode="auto">
          <a:xfrm>
            <a:off x="7666038" y="4178300"/>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sz="1400" b="1">
                <a:solidFill>
                  <a:schemeClr val="tx2"/>
                </a:solidFill>
                <a:latin typeface="Helvetica" pitchFamily="34" charset="0"/>
              </a:rPr>
              <a:t>172.81.7.3</a:t>
            </a:r>
          </a:p>
        </p:txBody>
      </p:sp>
      <p:grpSp>
        <p:nvGrpSpPr>
          <p:cNvPr id="66620" name="Group 345"/>
          <p:cNvGrpSpPr>
            <a:grpSpLocks/>
          </p:cNvGrpSpPr>
          <p:nvPr/>
        </p:nvGrpSpPr>
        <p:grpSpPr bwMode="auto">
          <a:xfrm flipH="1">
            <a:off x="6865938" y="3416300"/>
            <a:ext cx="1176337" cy="417513"/>
            <a:chOff x="753" y="3533"/>
            <a:chExt cx="741" cy="263"/>
          </a:xfrm>
        </p:grpSpPr>
        <p:sp>
          <p:nvSpPr>
            <p:cNvPr id="66638" name="Freeform 346"/>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39" name="Freeform 347"/>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40" name="Freeform 348"/>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641" name="Freeform 349"/>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zh-CN" altLang="en-US"/>
            </a:p>
          </p:txBody>
        </p:sp>
        <p:sp>
          <p:nvSpPr>
            <p:cNvPr id="66642" name="Freeform 350"/>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6621" name="Rectangle 351"/>
          <p:cNvSpPr>
            <a:spLocks noChangeArrowheads="1"/>
          </p:cNvSpPr>
          <p:nvPr/>
        </p:nvSpPr>
        <p:spPr bwMode="auto">
          <a:xfrm>
            <a:off x="6789738" y="3416300"/>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000" b="1">
                <a:solidFill>
                  <a:schemeClr val="tx2"/>
                </a:solidFill>
                <a:latin typeface="Helvetica" pitchFamily="34" charset="0"/>
              </a:rPr>
              <a:t>DA</a:t>
            </a:r>
          </a:p>
          <a:p>
            <a:pPr algn="ctr" eaLnBrk="0" hangingPunct="0"/>
            <a:r>
              <a:rPr lang="en-US" altLang="zh-CN" sz="1000" b="1">
                <a:solidFill>
                  <a:schemeClr val="tx2"/>
                </a:solidFill>
                <a:latin typeface="Helvetica" pitchFamily="34" charset="0"/>
              </a:rPr>
              <a:t>198.168.2.2</a:t>
            </a:r>
          </a:p>
        </p:txBody>
      </p:sp>
      <p:sp>
        <p:nvSpPr>
          <p:cNvPr id="66622" name="Oval 352"/>
          <p:cNvSpPr>
            <a:spLocks noChangeArrowheads="1"/>
          </p:cNvSpPr>
          <p:nvPr/>
        </p:nvSpPr>
        <p:spPr bwMode="auto">
          <a:xfrm>
            <a:off x="7161213" y="3157538"/>
            <a:ext cx="285750" cy="209550"/>
          </a:xfrm>
          <a:prstGeom prst="ellipse">
            <a:avLst/>
          </a:prstGeom>
          <a:solidFill>
            <a:srgbClr val="000000"/>
          </a:solidFill>
          <a:ln w="25400">
            <a:solidFill>
              <a:srgbClr val="000000"/>
            </a:solidFill>
            <a:round/>
            <a:headEnd/>
            <a:tailEnd/>
          </a:ln>
        </p:spPr>
        <p:txBody>
          <a:bodyPr wrap="none" anchor="ctr"/>
          <a:lstStyle/>
          <a:p>
            <a:endParaRPr lang="zh-CN" altLang="en-US"/>
          </a:p>
        </p:txBody>
      </p:sp>
      <p:sp>
        <p:nvSpPr>
          <p:cNvPr id="66623" name="Rectangle 353"/>
          <p:cNvSpPr>
            <a:spLocks noChangeArrowheads="1"/>
          </p:cNvSpPr>
          <p:nvPr/>
        </p:nvSpPr>
        <p:spPr bwMode="auto">
          <a:xfrm>
            <a:off x="7134225" y="3078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4</a:t>
            </a:r>
          </a:p>
        </p:txBody>
      </p:sp>
      <p:sp>
        <p:nvSpPr>
          <p:cNvPr id="66624" name="Rectangle 355"/>
          <p:cNvSpPr>
            <a:spLocks noChangeArrowheads="1"/>
          </p:cNvSpPr>
          <p:nvPr/>
        </p:nvSpPr>
        <p:spPr bwMode="auto">
          <a:xfrm flipH="1">
            <a:off x="5330825" y="4765675"/>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Inside Global IP </a:t>
            </a:r>
          </a:p>
        </p:txBody>
      </p:sp>
      <p:sp>
        <p:nvSpPr>
          <p:cNvPr id="66625" name="Rectangle 356"/>
          <p:cNvSpPr>
            <a:spLocks noChangeArrowheads="1"/>
          </p:cNvSpPr>
          <p:nvPr/>
        </p:nvSpPr>
        <p:spPr bwMode="auto">
          <a:xfrm flipH="1">
            <a:off x="5395913"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Address: Port</a:t>
            </a:r>
          </a:p>
        </p:txBody>
      </p:sp>
      <p:sp>
        <p:nvSpPr>
          <p:cNvPr id="66626" name="Rectangle 357"/>
          <p:cNvSpPr>
            <a:spLocks noChangeArrowheads="1"/>
          </p:cNvSpPr>
          <p:nvPr/>
        </p:nvSpPr>
        <p:spPr bwMode="auto">
          <a:xfrm flipH="1">
            <a:off x="7011988" y="4778375"/>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Outside Global </a:t>
            </a:r>
          </a:p>
        </p:txBody>
      </p:sp>
      <p:sp>
        <p:nvSpPr>
          <p:cNvPr id="66627" name="Rectangle 358"/>
          <p:cNvSpPr>
            <a:spLocks noChangeArrowheads="1"/>
          </p:cNvSpPr>
          <p:nvPr/>
        </p:nvSpPr>
        <p:spPr bwMode="auto">
          <a:xfrm flipH="1">
            <a:off x="7023100" y="5006975"/>
            <a:ext cx="157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IP Address: Port</a:t>
            </a:r>
          </a:p>
        </p:txBody>
      </p:sp>
      <p:sp>
        <p:nvSpPr>
          <p:cNvPr id="66628" name="Rectangle 359"/>
          <p:cNvSpPr>
            <a:spLocks noChangeArrowheads="1"/>
          </p:cNvSpPr>
          <p:nvPr/>
        </p:nvSpPr>
        <p:spPr bwMode="auto">
          <a:xfrm flipH="1">
            <a:off x="2767013" y="4791075"/>
            <a:ext cx="903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Protocol</a:t>
            </a:r>
          </a:p>
        </p:txBody>
      </p:sp>
      <p:sp>
        <p:nvSpPr>
          <p:cNvPr id="66629" name="Rectangle 360"/>
          <p:cNvSpPr>
            <a:spLocks noChangeArrowheads="1"/>
          </p:cNvSpPr>
          <p:nvPr/>
        </p:nvSpPr>
        <p:spPr bwMode="auto">
          <a:xfrm flipH="1">
            <a:off x="3787775" y="4765675"/>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Inside Local IP </a:t>
            </a:r>
          </a:p>
        </p:txBody>
      </p:sp>
      <p:sp>
        <p:nvSpPr>
          <p:cNvPr id="66630" name="Rectangle 361"/>
          <p:cNvSpPr>
            <a:spLocks noChangeArrowheads="1"/>
          </p:cNvSpPr>
          <p:nvPr/>
        </p:nvSpPr>
        <p:spPr bwMode="auto">
          <a:xfrm flipH="1">
            <a:off x="3773488"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Address: Port</a:t>
            </a:r>
          </a:p>
        </p:txBody>
      </p:sp>
      <p:sp>
        <p:nvSpPr>
          <p:cNvPr id="66631" name="Line 362"/>
          <p:cNvSpPr>
            <a:spLocks noChangeShapeType="1"/>
          </p:cNvSpPr>
          <p:nvPr/>
        </p:nvSpPr>
        <p:spPr bwMode="auto">
          <a:xfrm>
            <a:off x="37084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2" name="Line 363"/>
          <p:cNvSpPr>
            <a:spLocks noChangeShapeType="1"/>
          </p:cNvSpPr>
          <p:nvPr/>
        </p:nvSpPr>
        <p:spPr bwMode="auto">
          <a:xfrm>
            <a:off x="52197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3" name="Line 364"/>
          <p:cNvSpPr>
            <a:spLocks noChangeShapeType="1"/>
          </p:cNvSpPr>
          <p:nvPr/>
        </p:nvSpPr>
        <p:spPr bwMode="auto">
          <a:xfrm flipH="1">
            <a:off x="7019925" y="4652963"/>
            <a:ext cx="15875"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4" name="Line 365"/>
          <p:cNvSpPr>
            <a:spLocks noChangeShapeType="1"/>
          </p:cNvSpPr>
          <p:nvPr/>
        </p:nvSpPr>
        <p:spPr bwMode="auto">
          <a:xfrm>
            <a:off x="2743200" y="5300663"/>
            <a:ext cx="60960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635" name="Rectangle 366"/>
          <p:cNvSpPr>
            <a:spLocks noChangeArrowheads="1"/>
          </p:cNvSpPr>
          <p:nvPr/>
        </p:nvSpPr>
        <p:spPr bwMode="auto">
          <a:xfrm>
            <a:off x="2667000" y="1781175"/>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lstStyle/>
          <a:p>
            <a:pPr defTabSz="814388" eaLnBrk="0" hangingPunct="0">
              <a:lnSpc>
                <a:spcPct val="90000"/>
              </a:lnSpc>
            </a:pPr>
            <a:r>
              <a:rPr lang="en-US" altLang="zh-CN" sz="2000" b="1">
                <a:solidFill>
                  <a:srgbClr val="006600"/>
                </a:solidFill>
                <a:latin typeface="Arial" charset="0"/>
              </a:rPr>
              <a:t>Most common situation for small Networks.</a:t>
            </a:r>
          </a:p>
        </p:txBody>
      </p:sp>
      <p:sp>
        <p:nvSpPr>
          <p:cNvPr id="66636" name="Rectangle 367"/>
          <p:cNvSpPr>
            <a:spLocks noChangeArrowheads="1"/>
          </p:cNvSpPr>
          <p:nvPr/>
        </p:nvSpPr>
        <p:spPr bwMode="auto">
          <a:xfrm>
            <a:off x="838200" y="5514975"/>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altLang="zh-CN" sz="1400" b="1">
                <a:solidFill>
                  <a:schemeClr val="tx2"/>
                </a:solidFill>
                <a:latin typeface="Helvetica" pitchFamily="34" charset="0"/>
              </a:rPr>
              <a:t>Host A</a:t>
            </a:r>
          </a:p>
        </p:txBody>
      </p:sp>
      <p:sp>
        <p:nvSpPr>
          <p:cNvPr id="66637" name="Rectangle 368"/>
          <p:cNvSpPr>
            <a:spLocks noChangeArrowheads="1"/>
          </p:cNvSpPr>
          <p:nvPr/>
        </p:nvSpPr>
        <p:spPr bwMode="auto">
          <a:xfrm>
            <a:off x="2438400" y="2692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zh-CN" altLang="en-US" b="1">
                <a:solidFill>
                  <a:schemeClr val="bg1"/>
                </a:solidFill>
                <a:latin typeface="Helvetica" pitchFamily="34" charset="0"/>
              </a:rPr>
              <a:t>5</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3" y="2000250"/>
            <a:ext cx="8964488" cy="3580467"/>
          </a:xfrm>
          <a:prstGeom prst="rect">
            <a:avLst/>
          </a:prstGeom>
        </p:spPr>
        <p:txBody>
          <a:bodyPr wrap="square">
            <a:spAutoFit/>
          </a:bodyPr>
          <a:lstStyle/>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cs typeface="Arial" pitchFamily="34" charset="0"/>
              </a:rPr>
              <a:t>Socket is presented as (</a:t>
            </a:r>
            <a:r>
              <a:rPr lang="en-US" altLang="zh-CN" sz="2800" dirty="0" err="1">
                <a:latin typeface="Arial" pitchFamily="34" charset="0"/>
                <a:cs typeface="Arial" pitchFamily="34" charset="0"/>
              </a:rPr>
              <a:t>IP_address</a:t>
            </a:r>
            <a:r>
              <a:rPr lang="en-US" altLang="zh-CN" sz="2800" dirty="0">
                <a:latin typeface="Arial" pitchFamily="34" charset="0"/>
                <a:cs typeface="Arial" pitchFamily="34" charset="0"/>
              </a:rPr>
              <a:t>, port)</a:t>
            </a:r>
            <a:endParaRPr lang="zh-CN" altLang="en-US" sz="2800" dirty="0">
              <a:latin typeface="Arial" pitchFamily="34" charset="0"/>
              <a:cs typeface="Arial" pitchFamily="34" charset="0"/>
            </a:endParaRP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cs typeface="Arial" pitchFamily="34" charset="0"/>
              </a:rPr>
              <a:t>Every connection is expressed as (</a:t>
            </a:r>
            <a:r>
              <a:rPr lang="en-US" altLang="zh-CN" sz="2800" dirty="0" err="1">
                <a:latin typeface="Arial" pitchFamily="34" charset="0"/>
                <a:cs typeface="Arial" pitchFamily="34" charset="0"/>
              </a:rPr>
              <a:t>socket</a:t>
            </a:r>
            <a:r>
              <a:rPr lang="en-US" altLang="zh-CN" sz="2800" baseline="-25000" dirty="0" err="1">
                <a:latin typeface="Arial" pitchFamily="34" charset="0"/>
                <a:cs typeface="Arial" pitchFamily="34" charset="0"/>
              </a:rPr>
              <a:t>source</a:t>
            </a:r>
            <a:r>
              <a:rPr lang="zh-CN" altLang="en-US" sz="2800" dirty="0">
                <a:latin typeface="Arial" pitchFamily="34" charset="0"/>
                <a:cs typeface="Arial" pitchFamily="34" charset="0"/>
              </a:rPr>
              <a:t>, </a:t>
            </a:r>
            <a:r>
              <a:rPr lang="en-US" altLang="zh-CN" sz="2800" dirty="0" err="1">
                <a:latin typeface="Arial" pitchFamily="34" charset="0"/>
                <a:cs typeface="Arial" pitchFamily="34" charset="0"/>
              </a:rPr>
              <a:t>socket</a:t>
            </a:r>
            <a:r>
              <a:rPr lang="en-US" altLang="zh-CN" sz="2800" baseline="-25000" dirty="0" err="1">
                <a:latin typeface="Arial" pitchFamily="34" charset="0"/>
                <a:cs typeface="Arial" pitchFamily="34" charset="0"/>
              </a:rPr>
              <a:t>destination</a:t>
            </a:r>
            <a:r>
              <a:rPr lang="zh-CN" altLang="en-US" sz="2800" dirty="0">
                <a:latin typeface="Arial" pitchFamily="34" charset="0"/>
                <a:cs typeface="Arial" pitchFamily="34" charset="0"/>
              </a:rPr>
              <a:t>), </a:t>
            </a:r>
            <a:r>
              <a:rPr lang="en-US" altLang="zh-CN" sz="2800" dirty="0">
                <a:latin typeface="Arial" pitchFamily="34" charset="0"/>
                <a:cs typeface="Arial" pitchFamily="34" charset="0"/>
              </a:rPr>
              <a:t>which is a point-to-point full-duplex </a:t>
            </a:r>
            <a:r>
              <a:rPr lang="en-US" altLang="zh-CN" sz="2800" dirty="0" smtClean="0">
                <a:latin typeface="Arial" pitchFamily="34" charset="0"/>
                <a:cs typeface="Arial" pitchFamily="34" charset="0"/>
              </a:rPr>
              <a:t>channel</a:t>
            </a: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t>TCP </a:t>
            </a:r>
            <a:r>
              <a:rPr lang="en-US" altLang="zh-CN" sz="2800" dirty="0" smtClean="0"/>
              <a:t>does not support multicast and broadcast</a:t>
            </a:r>
            <a:endParaRPr lang="zh-CN" altLang="en-US" sz="2800" dirty="0">
              <a:latin typeface="Arial" pitchFamily="34" charset="0"/>
              <a:cs typeface="Arial" pitchFamily="34" charset="0"/>
            </a:endParaRPr>
          </a:p>
        </p:txBody>
      </p:sp>
      <p:sp>
        <p:nvSpPr>
          <p:cNvPr id="3" name="Rectangle 4"/>
          <p:cNvSpPr txBox="1">
            <a:spLocks noChangeArrowheads="1"/>
          </p:cNvSpPr>
          <p:nvPr/>
        </p:nvSpPr>
        <p:spPr bwMode="auto">
          <a:xfrm>
            <a:off x="539750" y="333375"/>
            <a:ext cx="7793038" cy="1143000"/>
          </a:xfrm>
          <a:prstGeom prst="rect">
            <a:avLst/>
          </a:prstGeom>
          <a:noFill/>
          <a:ln w="9525">
            <a:noFill/>
            <a:miter lim="800000"/>
            <a:headEnd/>
            <a:tailEnd/>
          </a:ln>
        </p:spPr>
        <p:txBody>
          <a:bodyPr anchor="b"/>
          <a:lstStyle/>
          <a:p>
            <a:pPr>
              <a:defRPr/>
            </a:pPr>
            <a:r>
              <a:rPr lang="en-US" altLang="zh-CN" sz="4000" kern="0" dirty="0">
                <a:solidFill>
                  <a:schemeClr val="tx2"/>
                </a:solidFill>
                <a:latin typeface="+mj-lt"/>
                <a:ea typeface="+mj-ea"/>
                <a:cs typeface="+mj-cs"/>
              </a:rPr>
              <a:t>Socket</a:t>
            </a:r>
            <a:endParaRPr lang="zh-CN" altLang="en-US" sz="4000" kern="0" dirty="0">
              <a:solidFill>
                <a:schemeClr val="tx2"/>
              </a:solidFill>
              <a:latin typeface="+mj-lt"/>
              <a:ea typeface="+mj-ea"/>
              <a:cs typeface="+mj-cs"/>
            </a:endParaRPr>
          </a:p>
        </p:txBody>
      </p:sp>
    </p:spTree>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en-US" altLang="zh-CN" sz="3600" smtClean="0"/>
              <a:t>Layer 4:  The Transport Layer</a:t>
            </a:r>
          </a:p>
        </p:txBody>
      </p:sp>
      <p:sp>
        <p:nvSpPr>
          <p:cNvPr id="1090563" name="Rectangle 3"/>
          <p:cNvSpPr>
            <a:spLocks noChangeArrowheads="1"/>
          </p:cNvSpPr>
          <p:nvPr/>
        </p:nvSpPr>
        <p:spPr bwMode="auto">
          <a:xfrm>
            <a:off x="714375" y="1928813"/>
            <a:ext cx="7948613" cy="3825875"/>
          </a:xfrm>
          <a:prstGeom prst="rect">
            <a:avLst/>
          </a:prstGeom>
          <a:noFill/>
          <a:ln w="9525">
            <a:noFill/>
            <a:miter lim="800000"/>
            <a:headEnd/>
            <a:tailEnd/>
          </a:ln>
        </p:spPr>
        <p:txBody>
          <a:bodyPr>
            <a:spAutoFit/>
          </a:bodyPr>
          <a:lstStyle/>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An overview of layer 4 </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solidFill>
                  <a:srgbClr val="006600"/>
                </a:solidFill>
                <a:latin typeface="Arial" pitchFamily="34" charset="0"/>
                <a:cs typeface="Arial" pitchFamily="34" charset="0"/>
              </a:rPr>
              <a:t>TCP (Transmission Control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UDP(User Datagram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cs typeface="Arial" pitchFamily="34"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0563">
                                            <p:txEl>
                                              <p:pRg st="0" end="0"/>
                                            </p:txEl>
                                          </p:spTgt>
                                        </p:tgtEl>
                                        <p:attrNameLst>
                                          <p:attrName>style.visibility</p:attrName>
                                        </p:attrNameLst>
                                      </p:cBhvr>
                                      <p:to>
                                        <p:strVal val="visible"/>
                                      </p:to>
                                    </p:set>
                                    <p:anim calcmode="lin" valueType="num">
                                      <p:cBhvr additive="base">
                                        <p:cTn id="7" dur="500" fill="hold"/>
                                        <p:tgtEl>
                                          <p:spTgt spid="1090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0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0563">
                                            <p:txEl>
                                              <p:pRg st="1" end="1"/>
                                            </p:txEl>
                                          </p:spTgt>
                                        </p:tgtEl>
                                        <p:attrNameLst>
                                          <p:attrName>style.visibility</p:attrName>
                                        </p:attrNameLst>
                                      </p:cBhvr>
                                      <p:to>
                                        <p:strVal val="visible"/>
                                      </p:to>
                                    </p:set>
                                    <p:anim calcmode="lin" valueType="num">
                                      <p:cBhvr additive="base">
                                        <p:cTn id="13" dur="500" fill="hold"/>
                                        <p:tgtEl>
                                          <p:spTgt spid="1090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0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0563">
                                            <p:txEl>
                                              <p:pRg st="2" end="2"/>
                                            </p:txEl>
                                          </p:spTgt>
                                        </p:tgtEl>
                                        <p:attrNameLst>
                                          <p:attrName>style.visibility</p:attrName>
                                        </p:attrNameLst>
                                      </p:cBhvr>
                                      <p:to>
                                        <p:strVal val="visible"/>
                                      </p:to>
                                    </p:set>
                                    <p:anim calcmode="lin" valueType="num">
                                      <p:cBhvr additive="base">
                                        <p:cTn id="19" dur="500" fill="hold"/>
                                        <p:tgtEl>
                                          <p:spTgt spid="1090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05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0563">
                                            <p:txEl>
                                              <p:pRg st="3" end="3"/>
                                            </p:txEl>
                                          </p:spTgt>
                                        </p:tgtEl>
                                        <p:attrNameLst>
                                          <p:attrName>style.visibility</p:attrName>
                                        </p:attrNameLst>
                                      </p:cBhvr>
                                      <p:to>
                                        <p:strVal val="visible"/>
                                      </p:to>
                                    </p:set>
                                    <p:anim calcmode="lin" valueType="num">
                                      <p:cBhvr additive="base">
                                        <p:cTn id="25" dur="500" fill="hold"/>
                                        <p:tgtEl>
                                          <p:spTgt spid="1090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05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3" grpId="0" build="p" bldLvl="3"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600" smtClean="0"/>
              <a:t>TCP Service Model</a:t>
            </a:r>
            <a:endParaRPr lang="zh-CN" altLang="en-US" sz="3600" smtClean="0"/>
          </a:p>
        </p:txBody>
      </p:sp>
      <p:sp>
        <p:nvSpPr>
          <p:cNvPr id="17411" name="Rectangle 3"/>
          <p:cNvSpPr>
            <a:spLocks noGrp="1" noChangeArrowheads="1"/>
          </p:cNvSpPr>
          <p:nvPr>
            <p:ph type="body" idx="1"/>
          </p:nvPr>
        </p:nvSpPr>
        <p:spPr>
          <a:xfrm>
            <a:off x="323850" y="1773238"/>
            <a:ext cx="8305800" cy="4572000"/>
          </a:xfrm>
        </p:spPr>
        <p:txBody>
          <a:bodyPr/>
          <a:lstStyle/>
          <a:p>
            <a:pPr marL="285750" indent="-285750" eaLnBrk="1" hangingPunct="1">
              <a:lnSpc>
                <a:spcPct val="120000"/>
              </a:lnSpc>
            </a:pPr>
            <a:r>
              <a:rPr lang="en-US" altLang="zh-CN" sz="2100" dirty="0" smtClean="0"/>
              <a:t>Problems must be solved in TCP:</a:t>
            </a:r>
            <a:endParaRPr lang="zh-CN" altLang="en-US" sz="2100" dirty="0" smtClean="0"/>
          </a:p>
          <a:p>
            <a:pPr marL="685800" lvl="1" indent="-214313" eaLnBrk="1" hangingPunct="1">
              <a:lnSpc>
                <a:spcPct val="120000"/>
              </a:lnSpc>
            </a:pPr>
            <a:r>
              <a:rPr lang="en-US" altLang="zh-CN" sz="2200" dirty="0" smtClean="0"/>
              <a:t>Reliable transfer</a:t>
            </a:r>
            <a:endParaRPr lang="zh-CN" altLang="en-US" sz="2200" dirty="0" smtClean="0"/>
          </a:p>
          <a:p>
            <a:pPr marL="685800" lvl="1" indent="-214313" eaLnBrk="1" hangingPunct="1">
              <a:lnSpc>
                <a:spcPct val="120000"/>
              </a:lnSpc>
            </a:pPr>
            <a:r>
              <a:rPr lang="en-US" altLang="zh-CN" sz="2200" dirty="0" smtClean="0"/>
              <a:t>Flow control</a:t>
            </a:r>
          </a:p>
          <a:p>
            <a:pPr lvl="2" eaLnBrk="1" hangingPunct="1">
              <a:lnSpc>
                <a:spcPct val="120000"/>
              </a:lnSpc>
            </a:pPr>
            <a:r>
              <a:rPr lang="en-US" altLang="zh-CN" dirty="0" smtClean="0"/>
              <a:t>Sliding window</a:t>
            </a:r>
          </a:p>
          <a:p>
            <a:pPr lvl="2" eaLnBrk="1" hangingPunct="1">
              <a:lnSpc>
                <a:spcPct val="120000"/>
              </a:lnSpc>
            </a:pPr>
            <a:r>
              <a:rPr lang="en-US" altLang="zh-CN" dirty="0" smtClean="0"/>
              <a:t>congestion avoidance</a:t>
            </a:r>
            <a:r>
              <a:rPr lang="en-US" altLang="zh-CN" dirty="0" smtClean="0">
                <a:latin typeface="Tahoma" pitchFamily="34" charset="0"/>
              </a:rPr>
              <a:t>…</a:t>
            </a:r>
            <a:endParaRPr lang="en-US" altLang="zh-CN" dirty="0" smtClean="0"/>
          </a:p>
          <a:p>
            <a:pPr marL="685800" lvl="1" indent="-214313" eaLnBrk="1" hangingPunct="1">
              <a:lnSpc>
                <a:spcPct val="120000"/>
              </a:lnSpc>
            </a:pPr>
            <a:r>
              <a:rPr lang="en-US" altLang="zh-CN" sz="2200" dirty="0" smtClean="0"/>
              <a:t>Connection management</a:t>
            </a:r>
          </a:p>
          <a:p>
            <a:pPr lvl="2" eaLnBrk="1" hangingPunct="1">
              <a:lnSpc>
                <a:spcPct val="120000"/>
              </a:lnSpc>
            </a:pPr>
            <a:r>
              <a:rPr lang="en-US" altLang="zh-CN" dirty="0" smtClean="0"/>
              <a:t>Establish </a:t>
            </a:r>
            <a:r>
              <a:rPr lang="en-US" altLang="zh-CN" dirty="0" err="1" smtClean="0"/>
              <a:t>connection：three</a:t>
            </a:r>
            <a:r>
              <a:rPr lang="en-US" altLang="zh-CN" dirty="0" smtClean="0"/>
              <a:t> handshakes</a:t>
            </a:r>
          </a:p>
          <a:p>
            <a:pPr lvl="2" eaLnBrk="1" hangingPunct="1">
              <a:lnSpc>
                <a:spcPct val="120000"/>
              </a:lnSpc>
            </a:pPr>
            <a:r>
              <a:rPr lang="en-US" altLang="zh-CN" dirty="0" smtClean="0"/>
              <a:t>Release connection： four handshakes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4293</TotalTime>
  <Words>8556</Words>
  <Application>Microsoft Office PowerPoint</Application>
  <PresentationFormat>全屏显示(4:3)</PresentationFormat>
  <Paragraphs>1560</Paragraphs>
  <Slides>65</Slides>
  <Notes>65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80" baseType="lpstr">
      <vt:lpstr>Arial Unicode MS</vt:lpstr>
      <vt:lpstr>黑体</vt:lpstr>
      <vt:lpstr>楷体_GB2312</vt:lpstr>
      <vt:lpstr>宋体</vt:lpstr>
      <vt:lpstr>Arial</vt:lpstr>
      <vt:lpstr>Helvetica</vt:lpstr>
      <vt:lpstr>Symbol</vt:lpstr>
      <vt:lpstr>Tahoma</vt:lpstr>
      <vt:lpstr>Times New Roman</vt:lpstr>
      <vt:lpstr>Verdana</vt:lpstr>
      <vt:lpstr>Wingdings</vt:lpstr>
      <vt:lpstr>Profile</vt:lpstr>
      <vt:lpstr>位图图像</vt:lpstr>
      <vt:lpstr>Photoshop.Image.5</vt:lpstr>
      <vt:lpstr>Photo Editor Photo</vt:lpstr>
      <vt:lpstr>OSI Layer 4: Transport Layer</vt:lpstr>
      <vt:lpstr>OSI Layer 4:  Transport Layer</vt:lpstr>
      <vt:lpstr>OSI Layer 4: Transport Layer</vt:lpstr>
      <vt:lpstr>Layer 4:  The Transport Layer</vt:lpstr>
      <vt:lpstr>Layer 4:  The Transport Layer</vt:lpstr>
      <vt:lpstr>Service Model</vt:lpstr>
      <vt:lpstr>PowerPoint 演示文稿</vt:lpstr>
      <vt:lpstr>Layer 4:  The Transport Layer</vt:lpstr>
      <vt:lpstr>TCP Service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窗口字段 —— 占 2 字节，用来让对方设置发送窗口的依据，单位为字节。</vt:lpstr>
      <vt:lpstr>PowerPoint 演示文稿</vt:lpstr>
      <vt:lpstr>PowerPoint 演示文稿</vt:lpstr>
      <vt:lpstr>PowerPoint 演示文稿</vt:lpstr>
      <vt:lpstr>PowerPoint 演示文稿</vt:lpstr>
      <vt:lpstr>TCP Protocol</vt:lpstr>
      <vt:lpstr>Reliable Connection? </vt:lpstr>
      <vt:lpstr> TCP: Establish Connection</vt:lpstr>
      <vt:lpstr> TCP: Establish Connection</vt:lpstr>
      <vt:lpstr> TCP: Establish Connection</vt:lpstr>
      <vt:lpstr> TCP: Establish Connection</vt:lpstr>
      <vt:lpstr>PowerPoint 演示文稿</vt:lpstr>
      <vt:lpstr>Example: Establish Connection</vt:lpstr>
      <vt:lpstr>Data transfer ——stop-and-wait protocol</vt:lpstr>
      <vt:lpstr>Data transfer ——stop-and-wait protocol</vt:lpstr>
      <vt:lpstr>Data transfer ——Lost ACK and Late ACK</vt:lpstr>
      <vt:lpstr>Reliable Communication</vt:lpstr>
      <vt:lpstr>Contiguous ARQ Protocol </vt:lpstr>
      <vt:lpstr>PowerPoint 演示文稿</vt:lpstr>
      <vt:lpstr>PowerPoint 演示文稿</vt:lpstr>
      <vt:lpstr>PowerPoint 演示文稿</vt:lpstr>
      <vt:lpstr>利用可变窗口大小进行流量控制 双方确定的窗口值是 400 </vt:lpstr>
      <vt:lpstr>PowerPoint 演示文稿</vt:lpstr>
      <vt:lpstr>PowerPoint 演示文稿</vt:lpstr>
      <vt:lpstr>PowerPoint 演示文稿</vt:lpstr>
      <vt:lpstr>PowerPoint 演示文稿</vt:lpstr>
      <vt:lpstr>PowerPoint 演示文稿</vt:lpstr>
      <vt:lpstr>Why must wait for 2MSL?</vt:lpstr>
      <vt:lpstr>T C P 的 有 限 状 态 机 </vt:lpstr>
      <vt:lpstr>Layer 4:  The Transport Layer</vt:lpstr>
      <vt:lpstr>UDP (User Datagram Protocol)</vt:lpstr>
      <vt:lpstr>UDP (User Datagram Protocol)</vt:lpstr>
      <vt:lpstr>UDP (User Datagram Protocol)</vt:lpstr>
      <vt:lpstr>Layer 4:  The Transport Layer</vt:lpstr>
      <vt:lpstr>PowerPoint 演示文稿</vt:lpstr>
      <vt:lpstr>NAT a simple concept</vt:lpstr>
      <vt:lpstr>NAT types</vt:lpstr>
      <vt:lpstr>NAT address types</vt:lpstr>
      <vt:lpstr>NAT address types</vt:lpstr>
      <vt:lpstr>Static: How does it work?</vt:lpstr>
      <vt:lpstr>Dynamic:How does it work?</vt:lpstr>
      <vt:lpstr>Advantages and Disadvantages of NAT</vt:lpstr>
      <vt:lpstr>PAT: How does it work?</vt:lpstr>
      <vt:lpstr>PAT Operation</vt:lpstr>
      <vt:lpstr>PowerPoint 演示文稿</vt:lpstr>
    </vt:vector>
  </TitlesOfParts>
  <Company>Red Mountain High School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feng liu</cp:lastModifiedBy>
  <cp:revision>296</cp:revision>
  <cp:lastPrinted>1601-01-01T00:00:00Z</cp:lastPrinted>
  <dcterms:created xsi:type="dcterms:W3CDTF">2001-03-25T17:13:46Z</dcterms:created>
  <dcterms:modified xsi:type="dcterms:W3CDTF">2017-05-15T10:57:39Z</dcterms:modified>
</cp:coreProperties>
</file>